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8" r:id="rId7"/>
    <p:sldId id="261" r:id="rId8"/>
    <p:sldId id="269" r:id="rId9"/>
    <p:sldId id="262" r:id="rId10"/>
    <p:sldId id="271" r:id="rId11"/>
    <p:sldId id="267" r:id="rId12"/>
    <p:sldId id="266" r:id="rId13"/>
    <p:sldId id="274" r:id="rId14"/>
    <p:sldId id="263" r:id="rId15"/>
    <p:sldId id="276" r:id="rId16"/>
    <p:sldId id="264" r:id="rId17"/>
    <p:sldId id="275" r:id="rId18"/>
    <p:sldId id="277" r:id="rId19"/>
    <p:sldId id="278" r:id="rId20"/>
    <p:sldId id="279"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7F7F7"/>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47" autoAdjust="0"/>
  </p:normalViewPr>
  <p:slideViewPr>
    <p:cSldViewPr snapToGrid="0">
      <p:cViewPr varScale="1">
        <p:scale>
          <a:sx n="103" d="100"/>
          <a:sy n="103" d="100"/>
        </p:scale>
        <p:origin x="22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Folha1!$B$1</c:f>
              <c:strCache>
                <c:ptCount val="1"/>
                <c:pt idx="0">
                  <c:v>Christofides </c:v>
                </c:pt>
              </c:strCache>
            </c:strRef>
          </c:tx>
          <c:spPr>
            <a:ln w="19050" cap="rnd">
              <a:solidFill>
                <a:schemeClr val="accent1"/>
              </a:solidFill>
              <a:round/>
            </a:ln>
            <a:effectLst/>
          </c:spPr>
          <c:marker>
            <c:symbol val="none"/>
          </c:marker>
          <c:xVal>
            <c:numRef>
              <c:f>Folha1!$A$2:$A$13</c:f>
              <c:numCache>
                <c:formatCode>General</c:formatCode>
                <c:ptCount val="12"/>
                <c:pt idx="0">
                  <c:v>25</c:v>
                </c:pt>
                <c:pt idx="1">
                  <c:v>50</c:v>
                </c:pt>
                <c:pt idx="2">
                  <c:v>75</c:v>
                </c:pt>
                <c:pt idx="3">
                  <c:v>100</c:v>
                </c:pt>
                <c:pt idx="4">
                  <c:v>200</c:v>
                </c:pt>
                <c:pt idx="5">
                  <c:v>300</c:v>
                </c:pt>
                <c:pt idx="6">
                  <c:v>400</c:v>
                </c:pt>
                <c:pt idx="7">
                  <c:v>500</c:v>
                </c:pt>
                <c:pt idx="8">
                  <c:v>600</c:v>
                </c:pt>
                <c:pt idx="9">
                  <c:v>700</c:v>
                </c:pt>
                <c:pt idx="10">
                  <c:v>800</c:v>
                </c:pt>
                <c:pt idx="11">
                  <c:v>900</c:v>
                </c:pt>
              </c:numCache>
            </c:numRef>
          </c:xVal>
          <c:yVal>
            <c:numRef>
              <c:f>Folha1!$B$2:$B$13</c:f>
              <c:numCache>
                <c:formatCode>General</c:formatCode>
                <c:ptCount val="12"/>
                <c:pt idx="0">
                  <c:v>229</c:v>
                </c:pt>
                <c:pt idx="1">
                  <c:v>466</c:v>
                </c:pt>
                <c:pt idx="2">
                  <c:v>569</c:v>
                </c:pt>
                <c:pt idx="3">
                  <c:v>524</c:v>
                </c:pt>
                <c:pt idx="4">
                  <c:v>675</c:v>
                </c:pt>
                <c:pt idx="5">
                  <c:v>920</c:v>
                </c:pt>
                <c:pt idx="6">
                  <c:v>1095</c:v>
                </c:pt>
                <c:pt idx="7">
                  <c:v>1221</c:v>
                </c:pt>
                <c:pt idx="8">
                  <c:v>1321</c:v>
                </c:pt>
                <c:pt idx="9">
                  <c:v>1381</c:v>
                </c:pt>
                <c:pt idx="10">
                  <c:v>1453</c:v>
                </c:pt>
                <c:pt idx="11">
                  <c:v>1622</c:v>
                </c:pt>
              </c:numCache>
            </c:numRef>
          </c:yVal>
          <c:smooth val="1"/>
          <c:extLst>
            <c:ext xmlns:c16="http://schemas.microsoft.com/office/drawing/2014/chart" uri="{C3380CC4-5D6E-409C-BE32-E72D297353CC}">
              <c16:uniqueId val="{00000000-2EB7-40A6-B93A-11CA3813DF15}"/>
            </c:ext>
          </c:extLst>
        </c:ser>
        <c:ser>
          <c:idx val="1"/>
          <c:order val="1"/>
          <c:tx>
            <c:strRef>
              <c:f>Folha1!$C$1</c:f>
              <c:strCache>
                <c:ptCount val="1"/>
                <c:pt idx="0">
                  <c:v>Triangular Approximation</c:v>
                </c:pt>
              </c:strCache>
            </c:strRef>
          </c:tx>
          <c:spPr>
            <a:ln w="19050" cap="rnd">
              <a:solidFill>
                <a:schemeClr val="accent2"/>
              </a:solidFill>
              <a:round/>
            </a:ln>
            <a:effectLst/>
          </c:spPr>
          <c:marker>
            <c:symbol val="none"/>
          </c:marker>
          <c:xVal>
            <c:numRef>
              <c:f>Folha1!$A$2:$A$13</c:f>
              <c:numCache>
                <c:formatCode>General</c:formatCode>
                <c:ptCount val="12"/>
                <c:pt idx="0">
                  <c:v>25</c:v>
                </c:pt>
                <c:pt idx="1">
                  <c:v>50</c:v>
                </c:pt>
                <c:pt idx="2">
                  <c:v>75</c:v>
                </c:pt>
                <c:pt idx="3">
                  <c:v>100</c:v>
                </c:pt>
                <c:pt idx="4">
                  <c:v>200</c:v>
                </c:pt>
                <c:pt idx="5">
                  <c:v>300</c:v>
                </c:pt>
                <c:pt idx="6">
                  <c:v>400</c:v>
                </c:pt>
                <c:pt idx="7">
                  <c:v>500</c:v>
                </c:pt>
                <c:pt idx="8">
                  <c:v>600</c:v>
                </c:pt>
                <c:pt idx="9">
                  <c:v>700</c:v>
                </c:pt>
                <c:pt idx="10">
                  <c:v>800</c:v>
                </c:pt>
                <c:pt idx="11">
                  <c:v>900</c:v>
                </c:pt>
              </c:numCache>
            </c:numRef>
          </c:xVal>
          <c:yVal>
            <c:numRef>
              <c:f>Folha1!$C$2:$C$13</c:f>
              <c:numCache>
                <c:formatCode>General</c:formatCode>
                <c:ptCount val="12"/>
                <c:pt idx="0">
                  <c:v>314</c:v>
                </c:pt>
                <c:pt idx="1">
                  <c:v>585</c:v>
                </c:pt>
                <c:pt idx="2">
                  <c:v>629</c:v>
                </c:pt>
                <c:pt idx="3">
                  <c:v>700</c:v>
                </c:pt>
                <c:pt idx="4">
                  <c:v>945</c:v>
                </c:pt>
                <c:pt idx="5">
                  <c:v>1159</c:v>
                </c:pt>
                <c:pt idx="6">
                  <c:v>1372</c:v>
                </c:pt>
                <c:pt idx="7">
                  <c:v>1421</c:v>
                </c:pt>
                <c:pt idx="8">
                  <c:v>1613</c:v>
                </c:pt>
                <c:pt idx="9">
                  <c:v>1789</c:v>
                </c:pt>
                <c:pt idx="10">
                  <c:v>1851</c:v>
                </c:pt>
                <c:pt idx="11">
                  <c:v>1994</c:v>
                </c:pt>
              </c:numCache>
            </c:numRef>
          </c:yVal>
          <c:smooth val="1"/>
          <c:extLst>
            <c:ext xmlns:c16="http://schemas.microsoft.com/office/drawing/2014/chart" uri="{C3380CC4-5D6E-409C-BE32-E72D297353CC}">
              <c16:uniqueId val="{00000001-2EB7-40A6-B93A-11CA3813DF15}"/>
            </c:ext>
          </c:extLst>
        </c:ser>
        <c:dLbls>
          <c:showLegendKey val="0"/>
          <c:showVal val="0"/>
          <c:showCatName val="0"/>
          <c:showSerName val="0"/>
          <c:showPercent val="0"/>
          <c:showBubbleSize val="0"/>
        </c:dLbls>
        <c:axId val="408656384"/>
        <c:axId val="408659744"/>
      </c:scatterChart>
      <c:valAx>
        <c:axId val="4086563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Nº of</a:t>
                </a:r>
                <a:r>
                  <a:rPr lang="en-US" baseline="0" dirty="0"/>
                  <a:t> </a:t>
                </a:r>
                <a:r>
                  <a:rPr lang="en-US" dirty="0"/>
                  <a:t>Cities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408659744"/>
        <c:crosses val="autoZero"/>
        <c:crossBetween val="midCat"/>
      </c:valAx>
      <c:valAx>
        <c:axId val="408659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Distance (Km)</a:t>
                </a:r>
              </a:p>
              <a:p>
                <a:pPr>
                  <a:defRPr/>
                </a:pP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40865638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Folha1!$B$1</c:f>
              <c:strCache>
                <c:ptCount val="1"/>
                <c:pt idx="0">
                  <c:v>Christofides </c:v>
                </c:pt>
              </c:strCache>
            </c:strRef>
          </c:tx>
          <c:spPr>
            <a:ln w="19050" cap="rnd">
              <a:solidFill>
                <a:schemeClr val="accent1"/>
              </a:solidFill>
              <a:round/>
            </a:ln>
            <a:effectLst/>
          </c:spPr>
          <c:marker>
            <c:symbol val="none"/>
          </c:marker>
          <c:xVal>
            <c:numRef>
              <c:f>Folha1!$A$2:$A$13</c:f>
              <c:numCache>
                <c:formatCode>General</c:formatCode>
                <c:ptCount val="12"/>
                <c:pt idx="0">
                  <c:v>25</c:v>
                </c:pt>
                <c:pt idx="1">
                  <c:v>50</c:v>
                </c:pt>
                <c:pt idx="2">
                  <c:v>75</c:v>
                </c:pt>
                <c:pt idx="3">
                  <c:v>100</c:v>
                </c:pt>
                <c:pt idx="4">
                  <c:v>200</c:v>
                </c:pt>
                <c:pt idx="5">
                  <c:v>300</c:v>
                </c:pt>
                <c:pt idx="6">
                  <c:v>400</c:v>
                </c:pt>
                <c:pt idx="7">
                  <c:v>500</c:v>
                </c:pt>
                <c:pt idx="8">
                  <c:v>600</c:v>
                </c:pt>
                <c:pt idx="9">
                  <c:v>700</c:v>
                </c:pt>
                <c:pt idx="10">
                  <c:v>800</c:v>
                </c:pt>
                <c:pt idx="11">
                  <c:v>900</c:v>
                </c:pt>
              </c:numCache>
            </c:numRef>
          </c:xVal>
          <c:yVal>
            <c:numRef>
              <c:f>Folha1!$B$2:$B$13</c:f>
              <c:numCache>
                <c:formatCode>General</c:formatCode>
                <c:ptCount val="12"/>
                <c:pt idx="0" formatCode="0.00E+00">
                  <c:v>6.6000000000000005E-5</c:v>
                </c:pt>
                <c:pt idx="1">
                  <c:v>1.2300000000000001E-4</c:v>
                </c:pt>
                <c:pt idx="2">
                  <c:v>2.02E-4</c:v>
                </c:pt>
                <c:pt idx="3">
                  <c:v>4.1100000000000002E-4</c:v>
                </c:pt>
                <c:pt idx="4">
                  <c:v>3.075E-3</c:v>
                </c:pt>
                <c:pt idx="5">
                  <c:v>9.6780000000000008E-3</c:v>
                </c:pt>
                <c:pt idx="6">
                  <c:v>1.7676000000000001E-2</c:v>
                </c:pt>
                <c:pt idx="7">
                  <c:v>3.3577999999999997E-2</c:v>
                </c:pt>
                <c:pt idx="8">
                  <c:v>6.5753000000000006E-2</c:v>
                </c:pt>
                <c:pt idx="9">
                  <c:v>8.8681999999999997E-2</c:v>
                </c:pt>
                <c:pt idx="10">
                  <c:v>0.125947</c:v>
                </c:pt>
                <c:pt idx="11">
                  <c:v>0.17689199999999999</c:v>
                </c:pt>
              </c:numCache>
            </c:numRef>
          </c:yVal>
          <c:smooth val="1"/>
          <c:extLst>
            <c:ext xmlns:c16="http://schemas.microsoft.com/office/drawing/2014/chart" uri="{C3380CC4-5D6E-409C-BE32-E72D297353CC}">
              <c16:uniqueId val="{00000000-D620-4CBF-9582-393BD0BCD9DD}"/>
            </c:ext>
          </c:extLst>
        </c:ser>
        <c:ser>
          <c:idx val="1"/>
          <c:order val="1"/>
          <c:tx>
            <c:strRef>
              <c:f>Folha1!$C$1</c:f>
              <c:strCache>
                <c:ptCount val="1"/>
                <c:pt idx="0">
                  <c:v>Triangular Approximation</c:v>
                </c:pt>
              </c:strCache>
            </c:strRef>
          </c:tx>
          <c:spPr>
            <a:ln w="19050" cap="rnd">
              <a:solidFill>
                <a:schemeClr val="accent2"/>
              </a:solidFill>
              <a:round/>
            </a:ln>
            <a:effectLst/>
          </c:spPr>
          <c:marker>
            <c:symbol val="none"/>
          </c:marker>
          <c:xVal>
            <c:numRef>
              <c:f>Folha1!$A$2:$A$13</c:f>
              <c:numCache>
                <c:formatCode>General</c:formatCode>
                <c:ptCount val="12"/>
                <c:pt idx="0">
                  <c:v>25</c:v>
                </c:pt>
                <c:pt idx="1">
                  <c:v>50</c:v>
                </c:pt>
                <c:pt idx="2">
                  <c:v>75</c:v>
                </c:pt>
                <c:pt idx="3">
                  <c:v>100</c:v>
                </c:pt>
                <c:pt idx="4">
                  <c:v>200</c:v>
                </c:pt>
                <c:pt idx="5">
                  <c:v>300</c:v>
                </c:pt>
                <c:pt idx="6">
                  <c:v>400</c:v>
                </c:pt>
                <c:pt idx="7">
                  <c:v>500</c:v>
                </c:pt>
                <c:pt idx="8">
                  <c:v>600</c:v>
                </c:pt>
                <c:pt idx="9">
                  <c:v>700</c:v>
                </c:pt>
                <c:pt idx="10">
                  <c:v>800</c:v>
                </c:pt>
                <c:pt idx="11">
                  <c:v>900</c:v>
                </c:pt>
              </c:numCache>
            </c:numRef>
          </c:xVal>
          <c:yVal>
            <c:numRef>
              <c:f>Folha1!$C$2:$C$13</c:f>
              <c:numCache>
                <c:formatCode>0.00E+00</c:formatCode>
                <c:ptCount val="12"/>
                <c:pt idx="0">
                  <c:v>2.5000000000000001E-5</c:v>
                </c:pt>
                <c:pt idx="1">
                  <c:v>7.6000000000000004E-5</c:v>
                </c:pt>
                <c:pt idx="2" formatCode="General">
                  <c:v>1.2300000000000001E-4</c:v>
                </c:pt>
                <c:pt idx="3" formatCode="General">
                  <c:v>2.2100000000000001E-4</c:v>
                </c:pt>
                <c:pt idx="4" formatCode="General">
                  <c:v>9.0200000000000002E-4</c:v>
                </c:pt>
                <c:pt idx="5" formatCode="General">
                  <c:v>2.4840000000000001E-3</c:v>
                </c:pt>
                <c:pt idx="6" formatCode="General">
                  <c:v>4.0239999999999998E-3</c:v>
                </c:pt>
                <c:pt idx="7" formatCode="General">
                  <c:v>6.7219999999999997E-3</c:v>
                </c:pt>
                <c:pt idx="8" formatCode="General">
                  <c:v>2.7411000000000001E-2</c:v>
                </c:pt>
                <c:pt idx="9" formatCode="General">
                  <c:v>2.7470000000000001E-2</c:v>
                </c:pt>
                <c:pt idx="10" formatCode="General">
                  <c:v>2.7518000000000001E-2</c:v>
                </c:pt>
                <c:pt idx="11" formatCode="General">
                  <c:v>3.3152000000000001E-2</c:v>
                </c:pt>
              </c:numCache>
            </c:numRef>
          </c:yVal>
          <c:smooth val="1"/>
          <c:extLst>
            <c:ext xmlns:c16="http://schemas.microsoft.com/office/drawing/2014/chart" uri="{C3380CC4-5D6E-409C-BE32-E72D297353CC}">
              <c16:uniqueId val="{00000001-D620-4CBF-9582-393BD0BCD9DD}"/>
            </c:ext>
          </c:extLst>
        </c:ser>
        <c:dLbls>
          <c:showLegendKey val="0"/>
          <c:showVal val="0"/>
          <c:showCatName val="0"/>
          <c:showSerName val="0"/>
          <c:showPercent val="0"/>
          <c:showBubbleSize val="0"/>
        </c:dLbls>
        <c:axId val="408656384"/>
        <c:axId val="408659744"/>
      </c:scatterChart>
      <c:valAx>
        <c:axId val="4086563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Nº of</a:t>
                </a:r>
                <a:r>
                  <a:rPr lang="en-US" baseline="0" dirty="0"/>
                  <a:t> </a:t>
                </a:r>
                <a:r>
                  <a:rPr lang="en-US" dirty="0"/>
                  <a:t>Cities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408659744"/>
        <c:crosses val="autoZero"/>
        <c:crossBetween val="midCat"/>
      </c:valAx>
      <c:valAx>
        <c:axId val="408659744"/>
        <c:scaling>
          <c:orientation val="minMax"/>
          <c:max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a:p>
                <a:pPr>
                  <a:defRPr/>
                </a:pP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40865638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1" Type="http://schemas.openxmlformats.org/officeDocument/2006/relationships/image" Target="../media/image8.png"/></Relationships>
</file>

<file path=ppt/diagrams/_rels/data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1D122420-1187-4039-B40C-1B56AB56D99F}">
          <dgm:prSet/>
          <dgm:spPr>
            <a:noFill/>
            <a:ln>
              <a:noFill/>
            </a:ln>
          </dgm:spPr>
          <dgm:t>
            <a:bodyPr/>
            <a:lstStyle/>
            <a:p>
              <a:r>
                <a:rPr lang="en-US" b="0" i="0" dirty="0">
                  <a:ln>
                    <a:noFill/>
                  </a:ln>
                </a:rPr>
                <a:t>The Backtracking Algorithm explores all possible permutations of cities, resulting in a time complexity of O(</a:t>
              </a:r>
              <a14:m>
                <m:oMath xmlns:m="http://schemas.openxmlformats.org/officeDocument/2006/math">
                  <m:sSup>
                    <m:sSupPr>
                      <m:ctrlPr>
                        <a:rPr lang="en-US" b="0" i="1" smtClean="0">
                          <a:ln>
                            <a:noFill/>
                          </a:ln>
                          <a:latin typeface="Cambria Math" panose="02040503050406030204" pitchFamily="18" charset="0"/>
                        </a:rPr>
                      </m:ctrlPr>
                    </m:sSupPr>
                    <m:e>
                      <m:r>
                        <a:rPr lang="pt-PT" b="0" i="1" smtClean="0">
                          <a:ln>
                            <a:noFill/>
                          </a:ln>
                          <a:latin typeface="Cambria Math" panose="02040503050406030204" pitchFamily="18" charset="0"/>
                        </a:rPr>
                        <m:t>2</m:t>
                      </m:r>
                    </m:e>
                    <m:sup>
                      <m:r>
                        <a:rPr lang="pt-PT" b="0" i="1" smtClean="0">
                          <a:ln>
                            <a:noFill/>
                          </a:ln>
                          <a:latin typeface="Cambria Math" panose="02040503050406030204" pitchFamily="18" charset="0"/>
                        </a:rPr>
                        <m:t>𝑛</m:t>
                      </m:r>
                    </m:sup>
                  </m:sSup>
                  <m:r>
                    <a:rPr lang="pt-PT" b="0" i="1" smtClean="0">
                      <a:ln>
                        <a:noFill/>
                      </a:ln>
                      <a:latin typeface="Cambria Math" panose="02040503050406030204" pitchFamily="18" charset="0"/>
                    </a:rPr>
                    <m:t>∗</m:t>
                  </m:r>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𝑛</m:t>
                      </m:r>
                    </m:e>
                    <m:sup>
                      <m:r>
                        <a:rPr lang="pt-PT" b="0" i="1" smtClean="0">
                          <a:ln>
                            <a:noFill/>
                          </a:ln>
                          <a:latin typeface="Cambria Math" panose="02040503050406030204" pitchFamily="18" charset="0"/>
                        </a:rPr>
                        <m:t>2</m:t>
                      </m:r>
                    </m:sup>
                  </m:sSup>
                </m:oMath>
              </a14:m>
              <a:r>
                <a:rPr lang="en-US" b="0" i="0" dirty="0">
                  <a:ln>
                    <a:noFill/>
                  </a:ln>
                </a:rPr>
                <a:t>), where N is the number of cities. For larger instances of TSP, this exponential time complexity becomes computationally infeasible due to the exponential growth of possible solutions.</a:t>
              </a:r>
              <a:endParaRPr lang="pt-PT" dirty="0">
                <a:ln>
                  <a:noFill/>
                </a:ln>
              </a:endParaRPr>
            </a:p>
          </dgm:t>
        </dgm:pt>
      </mc:Choice>
      <mc:Fallback xmlns="">
        <dgm:pt modelId="{1D122420-1187-4039-B40C-1B56AB56D99F}">
          <dgm:prSet/>
          <dgm:spPr>
            <a:noFill/>
            <a:ln>
              <a:noFill/>
            </a:ln>
          </dgm:spPr>
          <dgm:t>
            <a:bodyPr/>
            <a:lstStyle/>
            <a:p>
              <a:r>
                <a:rPr lang="en-US" b="0" i="0" dirty="0">
                  <a:ln>
                    <a:noFill/>
                  </a:ln>
                </a:rPr>
                <a:t>The Backtracking Algorithm explores all possible permutations of cities, resulting in a time complexity of O(</a:t>
              </a:r>
              <a:r>
                <a:rPr lang="pt-PT" b="0" i="0">
                  <a:ln>
                    <a:noFill/>
                  </a:ln>
                  <a:latin typeface="Cambria Math" panose="02040503050406030204" pitchFamily="18" charset="0"/>
                </a:rPr>
                <a:t>2</a:t>
              </a:r>
              <a:r>
                <a:rPr lang="en-US" b="0" i="0">
                  <a:ln>
                    <a:noFill/>
                  </a:ln>
                  <a:latin typeface="Cambria Math" panose="02040503050406030204" pitchFamily="18" charset="0"/>
                </a:rPr>
                <a:t>^</a:t>
              </a:r>
              <a:r>
                <a:rPr lang="pt-PT" b="0" i="0">
                  <a:ln>
                    <a:noFill/>
                  </a:ln>
                  <a:latin typeface="Cambria Math" panose="02040503050406030204" pitchFamily="18" charset="0"/>
                </a:rPr>
                <a:t>𝑛∗𝑛^2</a:t>
              </a:r>
              <a:r>
                <a:rPr lang="en-US" b="0" i="0" dirty="0">
                  <a:ln>
                    <a:noFill/>
                  </a:ln>
                </a:rPr>
                <a:t>), where N is the number of cities. For larger instances of TSP, this exponential time complexity becomes computationally infeasible due to the exponential growth of possible solutions.</a:t>
              </a:r>
              <a:endParaRPr lang="pt-PT" dirty="0">
                <a:ln>
                  <a:noFill/>
                </a:ln>
              </a:endParaRPr>
            </a:p>
          </dgm:t>
        </dgm:pt>
      </mc:Fallback>
    </mc:AlternateConten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mc:AlternateContent xmlns:mc="http://schemas.openxmlformats.org/markup-compatibility/2006" xmlns:a14="http://schemas.microsoft.com/office/drawing/2010/main">
      <mc:Choice Requires="a14">
        <dgm:pt modelId="{DEAA5567-12CF-45F4-A07B-2C393A6F55D8}">
          <dgm:prSet/>
          <dgm:spPr>
            <a:noFill/>
            <a:ln>
              <a:noFill/>
            </a:ln>
          </dgm:spPr>
          <dgm:t>
            <a:bodyPr/>
            <a:lstStyle/>
            <a:p>
              <a:r>
                <a:rPr lang="en-US" b="0" i="0" dirty="0"/>
                <a:t>The space complexity of the Backtracking Algorithm depends on the depth of the recursion stack O(n) and the size of the matrix of </a:t>
              </a:r>
              <a:r>
                <a:rPr lang="en-US" b="0" i="0" dirty="0" err="1"/>
                <a:t>memoization</a:t>
              </a:r>
              <a:r>
                <a:rPr lang="en-US" b="0" i="0" dirty="0"/>
                <a:t> used to keep track of the best solution at a given problem state (city being visited, cities already visited) which is n*</a:t>
              </a:r>
              <a14:m>
                <m:oMath xmlns:m="http://schemas.openxmlformats.org/officeDocument/2006/math">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2</m:t>
                      </m:r>
                    </m:e>
                    <m:sup>
                      <m:r>
                        <a:rPr lang="pt-PT" b="0" i="1" smtClean="0">
                          <a:ln>
                            <a:noFill/>
                          </a:ln>
                          <a:latin typeface="Cambria Math" panose="02040503050406030204" pitchFamily="18" charset="0"/>
                        </a:rPr>
                        <m:t>𝑛</m:t>
                      </m:r>
                    </m:sup>
                  </m:sSup>
                </m:oMath>
              </a14:m>
              <a:r>
                <a:rPr lang="en-US" b="0" i="0" dirty="0"/>
                <a:t>, therefore the space complexity is O(n*</a:t>
              </a:r>
              <a14:m>
                <m:oMath xmlns:m="http://schemas.openxmlformats.org/officeDocument/2006/math">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2</m:t>
                      </m:r>
                    </m:e>
                    <m:sup>
                      <m:r>
                        <a:rPr lang="pt-PT" b="0" i="1" smtClean="0">
                          <a:ln>
                            <a:noFill/>
                          </a:ln>
                          <a:latin typeface="Cambria Math" panose="02040503050406030204" pitchFamily="18" charset="0"/>
                        </a:rPr>
                        <m:t>𝑛</m:t>
                      </m:r>
                    </m:sup>
                  </m:sSup>
                </m:oMath>
              </a14:m>
              <a:r>
                <a:rPr lang="en-US" b="0" i="0" dirty="0"/>
                <a:t>)</a:t>
              </a:r>
              <a:r>
                <a:rPr lang="en-US" b="0" i="0" dirty="0">
                  <a:ln>
                    <a:noFill/>
                  </a:ln>
                </a:rPr>
                <a:t>.</a:t>
              </a:r>
              <a:endParaRPr lang="pt-PT" dirty="0">
                <a:ln>
                  <a:noFill/>
                </a:ln>
              </a:endParaRPr>
            </a:p>
          </dgm:t>
        </dgm:pt>
      </mc:Choice>
      <mc:Fallback xmlns="">
        <dgm:pt modelId="{DEAA5567-12CF-45F4-A07B-2C393A6F55D8}">
          <dgm:prSet/>
          <dgm:spPr>
            <a:noFill/>
            <a:ln>
              <a:noFill/>
            </a:ln>
          </dgm:spPr>
          <dgm:t>
            <a:bodyPr/>
            <a:lstStyle/>
            <a:p>
              <a:r>
                <a:rPr lang="en-US" b="0" i="0" dirty="0"/>
                <a:t>The space complexity of the Backtracking Algorithm depends on the depth of the recursion stack O(n) and the size of the matrix of </a:t>
              </a:r>
              <a:r>
                <a:rPr lang="en-US" b="0" i="0" dirty="0" err="1"/>
                <a:t>memoization</a:t>
              </a:r>
              <a:r>
                <a:rPr lang="en-US" b="0" i="0" dirty="0"/>
                <a:t> used to keep track of the best solution at a given problem state (city being visited, cities already visited) which is n*</a:t>
              </a:r>
              <a:r>
                <a:rPr lang="pt-PT" b="0" i="0">
                  <a:ln>
                    <a:noFill/>
                  </a:ln>
                  <a:latin typeface="Cambria Math" panose="02040503050406030204" pitchFamily="18" charset="0"/>
                </a:rPr>
                <a:t>2^𝑛</a:t>
              </a:r>
              <a:r>
                <a:rPr lang="en-US" b="0" i="0" dirty="0"/>
                <a:t>, therefore the space complexity is O(n*</a:t>
              </a:r>
              <a:r>
                <a:rPr lang="pt-PT" b="0" i="0">
                  <a:ln>
                    <a:noFill/>
                  </a:ln>
                  <a:latin typeface="Cambria Math" panose="02040503050406030204" pitchFamily="18" charset="0"/>
                </a:rPr>
                <a:t>2^𝑛</a:t>
              </a:r>
              <a:r>
                <a:rPr lang="en-US" b="0" i="0" dirty="0"/>
                <a:t>)</a:t>
              </a:r>
              <a:r>
                <a:rPr lang="en-US" b="0" i="0" dirty="0">
                  <a:ln>
                    <a:noFill/>
                  </a:ln>
                </a:rPr>
                <a:t>.</a:t>
              </a:r>
              <a:endParaRPr lang="pt-PT" dirty="0">
                <a:ln>
                  <a:noFill/>
                </a:ln>
              </a:endParaRPr>
            </a:p>
          </dgm:t>
        </dgm:pt>
      </mc:Fallback>
    </mc:AlternateConten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noFill/>
        <a:ln>
          <a:noFill/>
        </a:ln>
      </dgm:spPr>
      <dgm:t>
        <a:bodyPr/>
        <a:lstStyle/>
        <a:p>
          <a:r>
            <a:rPr lang="en-US" b="0" i="0" dirty="0">
              <a:ln>
                <a:noFill/>
              </a:ln>
            </a:rPr>
            <a:t>The exponential time complexity makes the Backtracking Algorithm </a:t>
          </a:r>
          <a:r>
            <a:rPr lang="en-US" b="0" i="0" dirty="0"/>
            <a:t>impractical for graphs as big as 25 nodes</a:t>
          </a:r>
          <a:r>
            <a:rPr lang="en-US" b="0" i="0" dirty="0">
              <a:ln>
                <a:noFill/>
              </a:ln>
            </a:rPr>
            <a:t>. Although it guarantees an optimal solution, it becomes increasingly inefficient as the number of cities increases.</a:t>
          </a:r>
          <a:endParaRPr lang="pt-PT" dirty="0">
            <a:ln>
              <a:noFill/>
            </a:ln>
          </a:endParaRP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0725" custScaleY="95796">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74153" custLinFactNeighborY="-5292">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D122420-1187-4039-B40C-1B56AB56D99F}">
      <dgm:prSet/>
      <dgm:spPr>
        <a:blipFill>
          <a:blip xmlns:r="http://schemas.openxmlformats.org/officeDocument/2006/relationships" r:embed="rId1"/>
          <a:stretch>
            <a:fillRect l="-2778" t="-400" r="-3819" b="-2400"/>
          </a:stretch>
        </a:blipFill>
        <a:ln>
          <a:noFill/>
        </a:ln>
      </dgm:spPr>
      <dgm:t>
        <a:bodyPr/>
        <a:lstStyle/>
        <a:p>
          <a:r>
            <a:rPr lang="en-US">
              <a:noFill/>
            </a:rPr>
            <a:t> </a:t>
          </a:r>
        </a:p>
      </dgm:t>
    </dgm:p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blipFill>
          <a:blip xmlns:r="http://schemas.openxmlformats.org/officeDocument/2006/relationships" r:embed="rId2"/>
          <a:stretch>
            <a:fillRect l="-1731" t="-4215" r="-3269" b="-6513"/>
          </a:stretch>
        </a:blipFill>
        <a:ln>
          <a:noFill/>
        </a:ln>
      </dgm:spPr>
      <dgm:t>
        <a:bodyPr/>
        <a:lstStyle/>
        <a:p>
          <a:r>
            <a:rPr lang="en-US">
              <a:noFill/>
            </a:rPr>
            <a:t> </a:t>
          </a: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noFill/>
        <a:ln>
          <a:noFill/>
        </a:ln>
      </dgm:spPr>
      <dgm:t>
        <a:bodyPr/>
        <a:lstStyle/>
        <a:p>
          <a:r>
            <a:rPr lang="en-US" b="0" i="0" dirty="0">
              <a:ln>
                <a:noFill/>
              </a:ln>
            </a:rPr>
            <a:t>The exponential time complexity makes the Backtracking Algorithm </a:t>
          </a:r>
          <a:r>
            <a:rPr lang="en-US" b="0" i="0" dirty="0"/>
            <a:t>impractical for graphs as big as 25 nodes</a:t>
          </a:r>
          <a:r>
            <a:rPr lang="en-US" b="0" i="0" dirty="0">
              <a:ln>
                <a:noFill/>
              </a:ln>
            </a:rPr>
            <a:t>. Although it guarantees an optimal solution, it becomes increasingly inefficient as the number of cities increases.</a:t>
          </a:r>
          <a:endParaRPr lang="pt-PT" dirty="0">
            <a:ln>
              <a:noFill/>
            </a:ln>
          </a:endParaRP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0725" custScaleY="95796">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74153" custLinFactNeighborY="-5292">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D122420-1187-4039-B40C-1B56AB56D99F}">
      <dgm:prSet/>
      <dgm:spPr>
        <a:noFill/>
        <a:ln>
          <a:noFill/>
        </a:ln>
      </dgm:spPr>
      <dgm:t>
        <a:bodyPr/>
        <a:lstStyle/>
        <a:p>
          <a:r>
            <a:rPr lang="en-US" b="0" i="0" dirty="0"/>
            <a:t>Building of the MST using Prim's Algorithm takes O(E </a:t>
          </a:r>
          <a:r>
            <a:rPr lang="en-US" b="0" i="0" dirty="0" err="1"/>
            <a:t>logV</a:t>
          </a:r>
          <a:r>
            <a:rPr lang="en-US" b="0" i="0" dirty="0"/>
            <a:t>) time The pre-order traversal requires visiting all the nodes in the MST. However, since we have the topological data from the nodes, the order in which we visit the children is relevant, so we first need to sort the MST edges that connect to each node in the tree. Therefore, the worst-case time complexity is O(V </a:t>
          </a:r>
          <a:r>
            <a:rPr lang="en-US" b="0" i="0" dirty="0" err="1"/>
            <a:t>logV</a:t>
          </a:r>
          <a:r>
            <a:rPr lang="en-US" b="0" i="0" dirty="0"/>
            <a:t>), because the MST has V-1 edges. After this, a simple O(V) loop is enough to calculate the cost of the path, so the time complexity of this approach is dominated by Prim's algorithm since we are (or should be) dealing with complete graphs, E &gt;&gt; V.</a:t>
          </a:r>
          <a:endParaRPr lang="pt-PT" dirty="0">
            <a:ln>
              <a:noFill/>
            </a:ln>
          </a:endParaRPr>
        </a:p>
      </dgm:t>
    </dgm:p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noFill/>
        <a:ln>
          <a:noFill/>
        </a:ln>
      </dgm:spPr>
      <dgm:t>
        <a:bodyPr/>
        <a:lstStyle/>
        <a:p>
          <a:r>
            <a:rPr lang="en-US" b="0" i="0" dirty="0"/>
            <a:t>The space complexity of Prim's algorithm is O(V), since we need a heap of V size to fit in all the nodes of the graph. After that, we need O(n) space for the recursion stack to pre order traverse the tree. Therefore, the space complexity of this approach is an amazing O(V).</a:t>
          </a:r>
          <a:endParaRPr lang="pt-PT" dirty="0">
            <a:ln>
              <a:noFill/>
            </a:ln>
          </a:endParaRP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noFill/>
        <a:ln>
          <a:noFill/>
        </a:ln>
      </dgm:spPr>
      <dgm:t>
        <a:bodyPr/>
        <a:lstStyle/>
        <a:p>
          <a:r>
            <a:rPr lang="en-US" b="0" i="0" dirty="0"/>
            <a:t>The Triangular Approximation Heuristic provides a good balance between simplicity and efficiency. Although the time complexity is O(E </a:t>
          </a:r>
          <a:r>
            <a:rPr lang="en-US" b="0" i="0" dirty="0" err="1"/>
            <a:t>logV</a:t>
          </a:r>
          <a:r>
            <a:rPr lang="en-US" b="0" i="0" dirty="0"/>
            <a:t>), the algorithm's simplicity allows it to handle relatively large problem instances. The space complexity is very good, with just O(V) for the priority queue used in Prim’s algorithm. </a:t>
          </a:r>
        </a:p>
        <a:p>
          <a:r>
            <a:rPr lang="en-US" b="0" i="0" dirty="0"/>
            <a:t>Trade-off: The Triangular Approximation Heuristic sacrifices optimality for efficiency by providing an approximate solution. It guarantees a tour that is at most twice the length of the optimal tour. However, the algorithm's simplicity and reasonable time and space complexities make it a popular choice for large-scale TSP instances.</a:t>
          </a:r>
          <a:endParaRPr lang="pt-PT" dirty="0">
            <a:ln>
              <a:noFill/>
            </a:ln>
          </a:endParaRP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0725" custScaleY="158290" custLinFactNeighborY="1176">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custScaleY="84929" custLinFactNeighborX="1264" custLinFactNeighborY="4871">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169337" custLinFactNeighborY="3528">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1D122420-1187-4039-B40C-1B56AB56D99F}">
          <dgm:prSet custT="1"/>
          <dgm:spPr>
            <a:noFill/>
            <a:ln>
              <a:noFill/>
            </a:ln>
          </dgm:spPr>
          <dgm:t>
            <a:bodyPr/>
            <a:lstStyle/>
            <a:p>
              <a:r>
                <a:rPr lang="en-US" sz="1400" b="0" i="0" dirty="0"/>
                <a:t>The time complexity of the Nearest Neighbor Heuristic is O(</a:t>
              </a:r>
              <a14:m>
                <m:oMath xmlns:m="http://schemas.openxmlformats.org/officeDocument/2006/math">
                  <m:sSup>
                    <m:sSupPr>
                      <m:ctrlPr>
                        <a:rPr lang="pt-PT" sz="1400" b="0" i="1" smtClean="0">
                          <a:ln>
                            <a:noFill/>
                          </a:ln>
                          <a:latin typeface="Cambria Math" panose="02040503050406030204" pitchFamily="18" charset="0"/>
                        </a:rPr>
                      </m:ctrlPr>
                    </m:sSupPr>
                    <m:e>
                      <m:r>
                        <a:rPr lang="pt-PT" sz="1400" b="0" i="1" smtClean="0">
                          <a:ln>
                            <a:noFill/>
                          </a:ln>
                          <a:latin typeface="Cambria Math" panose="02040503050406030204" pitchFamily="18" charset="0"/>
                        </a:rPr>
                        <m:t>𝑉</m:t>
                      </m:r>
                    </m:e>
                    <m:sup>
                      <m:r>
                        <a:rPr lang="pt-PT" sz="1400" b="0" i="1" smtClean="0">
                          <a:ln>
                            <a:noFill/>
                          </a:ln>
                          <a:latin typeface="Cambria Math" panose="02040503050406030204" pitchFamily="18" charset="0"/>
                        </a:rPr>
                        <m:t>2</m:t>
                      </m:r>
                    </m:sup>
                  </m:sSup>
                </m:oMath>
              </a14:m>
              <a:r>
                <a:rPr lang="en-US" sz="1400" b="0" i="0" dirty="0"/>
                <a:t>), where V is the number of cities in the TSP instance. In each iteration, the algorithm compares the distance between the current city and all unvisited cities, resulting in n comparisons. As the algorithm visits each city exactly once, the total number of comparisons is approximately </a:t>
              </a:r>
              <a14:m>
                <m:oMath xmlns:m="http://schemas.openxmlformats.org/officeDocument/2006/math">
                  <m:sSup>
                    <m:sSupPr>
                      <m:ctrlPr>
                        <a:rPr lang="pt-PT" sz="1400" b="0" i="1" smtClean="0">
                          <a:ln>
                            <a:noFill/>
                          </a:ln>
                          <a:latin typeface="Cambria Math" panose="02040503050406030204" pitchFamily="18" charset="0"/>
                        </a:rPr>
                      </m:ctrlPr>
                    </m:sSupPr>
                    <m:e>
                      <m:r>
                        <a:rPr lang="pt-PT" sz="1400" b="0" i="1" smtClean="0">
                          <a:ln>
                            <a:noFill/>
                          </a:ln>
                          <a:latin typeface="Cambria Math" panose="02040503050406030204" pitchFamily="18" charset="0"/>
                        </a:rPr>
                        <m:t>𝑉</m:t>
                      </m:r>
                    </m:e>
                    <m:sup>
                      <m:r>
                        <a:rPr lang="pt-PT" sz="1400" b="0" i="1" smtClean="0">
                          <a:ln>
                            <a:noFill/>
                          </a:ln>
                          <a:latin typeface="Cambria Math" panose="02040503050406030204" pitchFamily="18" charset="0"/>
                        </a:rPr>
                        <m:t>2</m:t>
                      </m:r>
                    </m:sup>
                  </m:sSup>
                </m:oMath>
              </a14:m>
              <a:r>
                <a:rPr lang="en-US" sz="1400" b="0" i="0" dirty="0"/>
                <a:t>.</a:t>
              </a:r>
              <a:endParaRPr lang="pt-PT" sz="1400" dirty="0">
                <a:ln>
                  <a:noFill/>
                </a:ln>
              </a:endParaRPr>
            </a:p>
          </dgm:t>
        </dgm:pt>
      </mc:Choice>
      <mc:Fallback>
        <dgm:pt modelId="{1D122420-1187-4039-B40C-1B56AB56D99F}">
          <dgm:prSet custT="1"/>
          <dgm:spPr>
            <a:noFill/>
            <a:ln>
              <a:noFill/>
            </a:ln>
          </dgm:spPr>
          <dgm:t>
            <a:bodyPr/>
            <a:lstStyle/>
            <a:p>
              <a:r>
                <a:rPr lang="en-US" sz="1400" b="0" i="0" dirty="0"/>
                <a:t>The time complexity of the Nearest Neighbor Heuristic is O(</a:t>
              </a:r>
              <a:r>
                <a:rPr lang="pt-PT" sz="1400" b="0" i="0">
                  <a:ln>
                    <a:noFill/>
                  </a:ln>
                  <a:latin typeface="Cambria Math" panose="02040503050406030204" pitchFamily="18" charset="0"/>
                </a:rPr>
                <a:t>𝑉^2</a:t>
              </a:r>
              <a:r>
                <a:rPr lang="en-US" sz="1400" b="0" i="0" dirty="0"/>
                <a:t>), where V is the number of cities in the TSP instance. In each iteration, the algorithm compares the distance between the current city and all unvisited cities, resulting in n comparisons. As the algorithm visits each city exactly once, the total number of comparisons is approximately </a:t>
              </a:r>
              <a:r>
                <a:rPr lang="pt-PT" sz="1400" b="0" i="0">
                  <a:ln>
                    <a:noFill/>
                  </a:ln>
                  <a:latin typeface="Cambria Math" panose="02040503050406030204" pitchFamily="18" charset="0"/>
                </a:rPr>
                <a:t>𝑉^2</a:t>
              </a:r>
              <a:r>
                <a:rPr lang="en-US" sz="1400" b="0" i="0" dirty="0"/>
                <a:t>.</a:t>
              </a:r>
              <a:endParaRPr lang="pt-PT" sz="1400" dirty="0">
                <a:ln>
                  <a:noFill/>
                </a:ln>
              </a:endParaRPr>
            </a:p>
          </dgm:t>
        </dgm:pt>
      </mc:Fallback>
    </mc:AlternateConten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noFill/>
        <a:ln>
          <a:noFill/>
        </a:ln>
      </dgm:spPr>
      <dgm:t>
        <a:bodyPr/>
        <a:lstStyle/>
        <a:p>
          <a:r>
            <a:rPr lang="en-US" b="0" i="0" dirty="0"/>
            <a:t>The space complexity of the Nearest Neighbor Heuristic is O(V+E), where V is the number of cities in the TSP instance and E is the number of connections between the cities.</a:t>
          </a:r>
          <a:endParaRPr lang="pt-PT" dirty="0">
            <a:ln>
              <a:noFill/>
            </a:ln>
          </a:endParaRP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noFill/>
        <a:ln>
          <a:noFill/>
        </a:ln>
      </dgm:spPr>
      <dgm:t>
        <a:bodyPr/>
        <a:lstStyle/>
        <a:p>
          <a:r>
            <a:rPr lang="en-US" b="0" i="0" dirty="0"/>
            <a:t>The Nearest Neighbor Heuristic offers a relatively low time complexity, making it efficient for solving TSP instances with a large number of cities. However, it should be noted that the heuristic does not guarantee an optimal solution and may produce suboptimal tours. Despite its simplicity, the Nearest Neighbor Heuristic provides a good trade-off between computational efficiency and solution quality.</a:t>
          </a:r>
          <a:endParaRPr lang="pt-PT" dirty="0">
            <a:ln>
              <a:noFill/>
            </a:ln>
          </a:endParaRP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0725" custScaleY="105679" custLinFactNeighborX="3510" custLinFactNeighborY="-29388">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custScaleY="70230" custLinFactNeighborX="195" custLinFactNeighborY="-30059">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115228" custLinFactNeighborX="-1488" custLinFactNeighborY="-27204">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D122420-1187-4039-B40C-1B56AB56D99F}">
      <dgm:prSet custT="1"/>
      <dgm:spPr>
        <a:blipFill>
          <a:blip xmlns:r="http://schemas.openxmlformats.org/officeDocument/2006/relationships" r:embed="rId1"/>
          <a:stretch>
            <a:fillRect l="-2778" t="-1818" r="-3819" b="-3636"/>
          </a:stretch>
        </a:blipFill>
        <a:ln>
          <a:noFill/>
        </a:ln>
      </dgm:spPr>
      <dgm:t>
        <a:bodyPr/>
        <a:lstStyle/>
        <a:p>
          <a:r>
            <a:rPr lang="en-US">
              <a:noFill/>
            </a:rPr>
            <a:t> </a:t>
          </a:r>
        </a:p>
      </dgm:t>
    </dgm:p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noFill/>
        <a:ln>
          <a:noFill/>
        </a:ln>
      </dgm:spPr>
      <dgm:t>
        <a:bodyPr/>
        <a:lstStyle/>
        <a:p>
          <a:r>
            <a:rPr lang="en-US" b="0" i="0" dirty="0"/>
            <a:t>The space complexity of the Nearest Neighbor Heuristic is O(V+E), where V is the number of cities in the TSP instance and E is the number of connections between the cities.</a:t>
          </a:r>
          <a:endParaRPr lang="pt-PT" dirty="0">
            <a:ln>
              <a:noFill/>
            </a:ln>
          </a:endParaRP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noFill/>
        <a:ln>
          <a:noFill/>
        </a:ln>
      </dgm:spPr>
      <dgm:t>
        <a:bodyPr/>
        <a:lstStyle/>
        <a:p>
          <a:r>
            <a:rPr lang="en-US" b="0" i="0" dirty="0"/>
            <a:t>The Nearest Neighbor Heuristic offers a relatively low time complexity, making it efficient for solving TSP instances with a large number of cities. However, it should be noted that the heuristic does not guarantee an optimal solution and may produce suboptimal tours. Despite its simplicity, the Nearest Neighbor Heuristic provides a good trade-off between computational efficiency and solution quality.</a:t>
          </a:r>
          <a:endParaRPr lang="pt-PT" dirty="0">
            <a:ln>
              <a:noFill/>
            </a:ln>
          </a:endParaRP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0725" custScaleY="105679" custLinFactNeighborX="3510" custLinFactNeighborY="-29388">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custScaleY="70230" custLinFactNeighborX="195" custLinFactNeighborY="-30059">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115228" custLinFactNeighborX="-1488" custLinFactNeighborY="-27204">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1D122420-1187-4039-B40C-1B56AB56D99F}">
          <dgm:prSet/>
          <dgm:spPr>
            <a:noFill/>
            <a:ln>
              <a:noFill/>
            </a:ln>
          </dgm:spPr>
          <dgm:t>
            <a:bodyPr/>
            <a:lstStyle/>
            <a:p>
              <a:r>
                <a:rPr lang="en-US" b="0" i="0" dirty="0"/>
                <a:t>The time complexity of the </a:t>
              </a:r>
              <a:r>
                <a:rPr lang="en-US" b="0" i="0" dirty="0" err="1"/>
                <a:t>Christofides</a:t>
              </a:r>
              <a:r>
                <a:rPr lang="en-US" b="0" i="0" dirty="0"/>
                <a:t> Algorithm for solving the TSP depends on the size of the input graph, typically represented by the number of cities. The algorithm involves several steps such as finding a minimum spanning tree, finding a minimum weight perfect matching, and constructing the final Hamiltonian cycle. The overall time complexity of the </a:t>
              </a:r>
              <a:r>
                <a:rPr lang="en-US" b="0" i="0" dirty="0" err="1"/>
                <a:t>Christofides</a:t>
              </a:r>
              <a:r>
                <a:rPr lang="en-US" b="0" i="0" dirty="0"/>
                <a:t> Algorithm is O(</a:t>
              </a:r>
              <a14:m>
                <m:oMath xmlns:m="http://schemas.openxmlformats.org/officeDocument/2006/math">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𝑛</m:t>
                      </m:r>
                    </m:e>
                    <m:sup>
                      <m:r>
                        <a:rPr lang="pt-PT" b="0" i="1" smtClean="0">
                          <a:ln>
                            <a:noFill/>
                          </a:ln>
                          <a:latin typeface="Cambria Math" panose="02040503050406030204" pitchFamily="18" charset="0"/>
                        </a:rPr>
                        <m:t>3</m:t>
                      </m:r>
                    </m:sup>
                  </m:sSup>
                </m:oMath>
              </a14:m>
              <a:r>
                <a:rPr lang="en-US" b="0" i="0" dirty="0"/>
                <a:t>), where n is the number of cities. This time complexity comes from finding the minimum weight perfect matching using the Blossom algorithm. In this project, to not ‘overcomplicate’, we used a greedy approach to this step, which has a better time complexity of O(</a:t>
              </a:r>
              <a14:m>
                <m:oMath xmlns:m="http://schemas.openxmlformats.org/officeDocument/2006/math">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𝑛</m:t>
                      </m:r>
                    </m:e>
                    <m:sup>
                      <m:r>
                        <a:rPr lang="pt-PT" b="0" i="1" smtClean="0">
                          <a:ln>
                            <a:noFill/>
                          </a:ln>
                          <a:latin typeface="Cambria Math" panose="02040503050406030204" pitchFamily="18" charset="0"/>
                        </a:rPr>
                        <m:t>2</m:t>
                      </m:r>
                    </m:sup>
                  </m:sSup>
                </m:oMath>
              </a14:m>
              <a:r>
                <a:rPr lang="en-US" b="0" i="0" dirty="0"/>
                <a:t>) and yields a matching that is still perfect but not minimum weight (this makes the algorithm not guarantee the 3/2 bound).</a:t>
              </a:r>
              <a:endParaRPr lang="pt-PT" dirty="0">
                <a:ln>
                  <a:noFill/>
                </a:ln>
              </a:endParaRPr>
            </a:p>
          </dgm:t>
        </dgm:pt>
      </mc:Choice>
      <mc:Fallback>
        <dgm:pt modelId="{1D122420-1187-4039-B40C-1B56AB56D99F}">
          <dgm:prSet/>
          <dgm:spPr>
            <a:noFill/>
            <a:ln>
              <a:noFill/>
            </a:ln>
          </dgm:spPr>
          <dgm:t>
            <a:bodyPr/>
            <a:lstStyle/>
            <a:p>
              <a:r>
                <a:rPr lang="en-US" b="0" i="0" dirty="0"/>
                <a:t>The time complexity of the </a:t>
              </a:r>
              <a:r>
                <a:rPr lang="en-US" b="0" i="0" dirty="0" err="1"/>
                <a:t>Christofides</a:t>
              </a:r>
              <a:r>
                <a:rPr lang="en-US" b="0" i="0" dirty="0"/>
                <a:t> Algorithm for solving the TSP depends on the size of the input graph, typically represented by the number of cities. The algorithm involves several steps such as finding a minimum spanning tree, finding a minimum weight perfect matching, and constructing the final Hamiltonian cycle. The overall time complexity of the </a:t>
              </a:r>
              <a:r>
                <a:rPr lang="en-US" b="0" i="0" dirty="0" err="1"/>
                <a:t>Christofides</a:t>
              </a:r>
              <a:r>
                <a:rPr lang="en-US" b="0" i="0" dirty="0"/>
                <a:t> Algorithm is O(</a:t>
              </a:r>
              <a:r>
                <a:rPr lang="pt-PT" b="0" i="0">
                  <a:ln>
                    <a:noFill/>
                  </a:ln>
                  <a:latin typeface="Cambria Math" panose="02040503050406030204" pitchFamily="18" charset="0"/>
                </a:rPr>
                <a:t>𝑛^3</a:t>
              </a:r>
              <a:r>
                <a:rPr lang="en-US" b="0" i="0" dirty="0"/>
                <a:t>), where n is the number of cities. This time complexity comes from finding the minimum weight perfect matching using the Blossom algorithm. In this project, to not ‘overcomplicate’, we used a greedy approach to this step, which has a better time complexity of O(</a:t>
              </a:r>
              <a:r>
                <a:rPr lang="pt-PT" b="0" i="0">
                  <a:ln>
                    <a:noFill/>
                  </a:ln>
                  <a:latin typeface="Cambria Math" panose="02040503050406030204" pitchFamily="18" charset="0"/>
                </a:rPr>
                <a:t>𝑛^2</a:t>
              </a:r>
              <a:r>
                <a:rPr lang="en-US" b="0" i="0" dirty="0"/>
                <a:t>) and yields a matching that is still perfect but not minimum weight (this makes the algorithm not guarantee the 3/2 bound).</a:t>
              </a:r>
              <a:endParaRPr lang="pt-PT" dirty="0">
                <a:ln>
                  <a:noFill/>
                </a:ln>
              </a:endParaRPr>
            </a:p>
          </dgm:t>
        </dgm:pt>
      </mc:Fallback>
    </mc:AlternateConten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noFill/>
        <a:ln>
          <a:noFill/>
        </a:ln>
      </dgm:spPr>
      <dgm:t>
        <a:bodyPr/>
        <a:lstStyle/>
        <a:p>
          <a:r>
            <a:rPr lang="en-US" b="0" i="0" dirty="0"/>
            <a:t>The space complexity of the </a:t>
          </a:r>
          <a:r>
            <a:rPr lang="en-US" b="0" i="0" dirty="0" err="1"/>
            <a:t>Christofides</a:t>
          </a:r>
          <a:r>
            <a:rPr lang="en-US" b="0" i="0" dirty="0"/>
            <a:t> Algorithm is primarily determined by the data structures used to represent the input graph and intermediate results. The algorithm requires storing the adjacency matrix or adjacency list to represent the graph, as well as additional data structures for intermediate computations. The space complexity of the </a:t>
          </a:r>
          <a:r>
            <a:rPr lang="en-US" b="0" i="0" dirty="0" err="1"/>
            <a:t>Christofides</a:t>
          </a:r>
          <a:r>
            <a:rPr lang="en-US" b="0" i="0" dirty="0"/>
            <a:t> Algorithm is therefore O(V + E). Although the space requirements grow with the number of cities, it is generally manageable for practical problem instances.</a:t>
          </a:r>
          <a:endParaRPr lang="pt-PT" dirty="0">
            <a:ln>
              <a:noFill/>
            </a:ln>
          </a:endParaRP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mc:AlternateContent xmlns:mc="http://schemas.openxmlformats.org/markup-compatibility/2006">
      <mc:Choice xmlns:a14="http://schemas.microsoft.com/office/drawing/2010/main" Requires="a14">
        <dgm:pt modelId="{8C59318F-06E5-42A3-9431-57D1EF79730D}">
          <dgm:prSet/>
          <dgm:spPr>
            <a:noFill/>
            <a:ln>
              <a:noFill/>
            </a:ln>
          </dgm:spPr>
          <dgm:t>
            <a:bodyPr/>
            <a:lstStyle/>
            <a:p>
              <a:r>
                <a:rPr lang="en-US" b="0" i="0" dirty="0">
                  <a:ln>
                    <a:noFill/>
                  </a:ln>
                </a:rPr>
                <a:t>The </a:t>
              </a:r>
              <a:r>
                <a:rPr lang="en-US" b="0" i="0" dirty="0" err="1">
                  <a:ln>
                    <a:noFill/>
                  </a:ln>
                </a:rPr>
                <a:t>Christofides</a:t>
              </a:r>
              <a:r>
                <a:rPr lang="en-US" b="0" i="0" dirty="0">
                  <a:ln>
                    <a:noFill/>
                  </a:ln>
                </a:rPr>
                <a:t> Algorithm provides an approximation solution for the TSP with a performance guarantee of at most 1.5 times the optimal solution. By incorporating the minimum weight perfect matching in the algorithm, it helps to reduce the total distance traveled compared to simpler heuristics like the Triangle Approximation. However, the algorithm's time complexity of O(</a:t>
              </a:r>
              <a14:m>
                <m:oMath xmlns:m="http://schemas.openxmlformats.org/officeDocument/2006/math">
                  <m:sSup>
                    <m:sSupPr>
                      <m:ctrlPr>
                        <a:rPr lang="pt-PT" b="0" i="1" smtClean="0">
                          <a:ln>
                            <a:noFill/>
                          </a:ln>
                          <a:latin typeface="Cambria Math" panose="02040503050406030204" pitchFamily="18" charset="0"/>
                        </a:rPr>
                      </m:ctrlPr>
                    </m:sSupPr>
                    <m:e>
                      <m:r>
                        <a:rPr lang="pt-PT" b="0" i="1" smtClean="0">
                          <a:ln>
                            <a:noFill/>
                          </a:ln>
                          <a:latin typeface="Cambria Math" panose="02040503050406030204" pitchFamily="18" charset="0"/>
                        </a:rPr>
                        <m:t>𝑛</m:t>
                      </m:r>
                    </m:e>
                    <m:sup>
                      <m:r>
                        <a:rPr lang="pt-PT" b="0" i="1" smtClean="0">
                          <a:ln>
                            <a:noFill/>
                          </a:ln>
                          <a:latin typeface="Cambria Math" panose="02040503050406030204" pitchFamily="18" charset="0"/>
                        </a:rPr>
                        <m:t>3</m:t>
                      </m:r>
                    </m:sup>
                  </m:sSup>
                </m:oMath>
              </a14:m>
              <a:r>
                <a:rPr lang="en-US" b="0" i="0" dirty="0">
                  <a:ln>
                    <a:noFill/>
                  </a:ln>
                </a:rPr>
                <a:t>) makes it less efficient for larger problem instances, where faster heuristic approaches like the Triangle Approximation may be preferred. Despite the higher time complexity, the </a:t>
              </a:r>
              <a:r>
                <a:rPr lang="en-US" b="0" i="0" dirty="0" err="1">
                  <a:ln>
                    <a:noFill/>
                  </a:ln>
                </a:rPr>
                <a:t>Christofides</a:t>
              </a:r>
              <a:r>
                <a:rPr lang="en-US" b="0" i="0" dirty="0">
                  <a:ln>
                    <a:noFill/>
                  </a:ln>
                </a:rPr>
                <a:t> Algorithm is valuable when an approximate solution within a certain factor of the optimal solution is needed, and a better approximation is desired than simpler heuristics.</a:t>
              </a:r>
              <a:endParaRPr lang="pt-PT" dirty="0">
                <a:ln>
                  <a:noFill/>
                </a:ln>
              </a:endParaRPr>
            </a:p>
          </dgm:t>
        </dgm:pt>
      </mc:Choice>
      <mc:Fallback>
        <dgm:pt modelId="{8C59318F-06E5-42A3-9431-57D1EF79730D}">
          <dgm:prSet/>
          <dgm:spPr>
            <a:noFill/>
            <a:ln>
              <a:noFill/>
            </a:ln>
          </dgm:spPr>
          <dgm:t>
            <a:bodyPr/>
            <a:lstStyle/>
            <a:p>
              <a:r>
                <a:rPr lang="en-US" b="0" i="0" dirty="0">
                  <a:ln>
                    <a:noFill/>
                  </a:ln>
                </a:rPr>
                <a:t>The </a:t>
              </a:r>
              <a:r>
                <a:rPr lang="en-US" b="0" i="0" dirty="0" err="1">
                  <a:ln>
                    <a:noFill/>
                  </a:ln>
                </a:rPr>
                <a:t>Christofides</a:t>
              </a:r>
              <a:r>
                <a:rPr lang="en-US" b="0" i="0" dirty="0">
                  <a:ln>
                    <a:noFill/>
                  </a:ln>
                </a:rPr>
                <a:t> Algorithm provides an approximation solution for the TSP with a performance guarantee of at most 1.5 times the optimal solution. By incorporating the minimum weight perfect matching in the algorithm, it helps to reduce the total distance traveled compared to simpler heuristics like the Triangle Approximation. However, the algorithm's time complexity of O(</a:t>
              </a:r>
              <a:r>
                <a:rPr lang="pt-PT" b="0" i="0">
                  <a:ln>
                    <a:noFill/>
                  </a:ln>
                  <a:latin typeface="Cambria Math" panose="02040503050406030204" pitchFamily="18" charset="0"/>
                </a:rPr>
                <a:t>𝑛^3</a:t>
              </a:r>
              <a:r>
                <a:rPr lang="en-US" b="0" i="0" dirty="0">
                  <a:ln>
                    <a:noFill/>
                  </a:ln>
                </a:rPr>
                <a:t>) makes it less efficient for larger problem instances, where faster heuristic approaches like the Triangle Approximation may be preferred. Despite the higher time complexity, the </a:t>
              </a:r>
              <a:r>
                <a:rPr lang="en-US" b="0" i="0" dirty="0" err="1">
                  <a:ln>
                    <a:noFill/>
                  </a:ln>
                </a:rPr>
                <a:t>Christofides</a:t>
              </a:r>
              <a:r>
                <a:rPr lang="en-US" b="0" i="0" dirty="0">
                  <a:ln>
                    <a:noFill/>
                  </a:ln>
                </a:rPr>
                <a:t> Algorithm is valuable when an approximate solution within a certain factor of the optimal solution is needed, and a better approximation is desired than simpler heuristics.</a:t>
              </a:r>
              <a:endParaRPr lang="pt-PT" dirty="0">
                <a:ln>
                  <a:noFill/>
                </a:ln>
              </a:endParaRPr>
            </a:p>
          </dgm:t>
        </dgm:pt>
      </mc:Fallback>
    </mc:AlternateConten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2568" custScaleY="167910" custLinFactNeighborX="2283" custLinFactNeighborY="1847">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custScaleY="130634" custLinFactNeighborX="195" custLinFactNeighborY="4874">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155032" custLinFactNeighborX="-2102" custLinFactNeighborY="2717">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D2013E-1FD3-4A42-8E96-42C730E56C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D122420-1187-4039-B40C-1B56AB56D99F}">
      <dgm:prSet/>
      <dgm:spPr>
        <a:blipFill>
          <a:blip xmlns:r="http://schemas.openxmlformats.org/officeDocument/2006/relationships" r:embed="rId1"/>
          <a:stretch>
            <a:fillRect l="-2058" r="-2916" b="-1149"/>
          </a:stretch>
        </a:blipFill>
        <a:ln>
          <a:noFill/>
        </a:ln>
      </dgm:spPr>
      <dgm:t>
        <a:bodyPr/>
        <a:lstStyle/>
        <a:p>
          <a:r>
            <a:rPr lang="en-US">
              <a:noFill/>
            </a:rPr>
            <a:t> </a:t>
          </a:r>
        </a:p>
      </dgm:t>
    </dgm:pt>
    <dgm:pt modelId="{BC723DBA-7B60-48F3-B1C4-99D156877068}" type="parTrans" cxnId="{70FD04C5-3D93-40B6-A931-20E22300E530}">
      <dgm:prSet/>
      <dgm:spPr/>
      <dgm:t>
        <a:bodyPr/>
        <a:lstStyle/>
        <a:p>
          <a:endParaRPr lang="en-US"/>
        </a:p>
      </dgm:t>
    </dgm:pt>
    <dgm:pt modelId="{E235D1A4-C555-41B3-9D2F-5775F5C09272}" type="sibTrans" cxnId="{70FD04C5-3D93-40B6-A931-20E22300E530}">
      <dgm:prSet/>
      <dgm:spPr/>
      <dgm:t>
        <a:bodyPr/>
        <a:lstStyle/>
        <a:p>
          <a:endParaRPr lang="en-US"/>
        </a:p>
      </dgm:t>
    </dgm:pt>
    <dgm:pt modelId="{DEAA5567-12CF-45F4-A07B-2C393A6F55D8}">
      <dgm:prSet/>
      <dgm:spPr>
        <a:noFill/>
        <a:ln>
          <a:noFill/>
        </a:ln>
      </dgm:spPr>
      <dgm:t>
        <a:bodyPr/>
        <a:lstStyle/>
        <a:p>
          <a:r>
            <a:rPr lang="en-US" b="0" i="0" dirty="0"/>
            <a:t>The space complexity of the </a:t>
          </a:r>
          <a:r>
            <a:rPr lang="en-US" b="0" i="0" dirty="0" err="1"/>
            <a:t>Christofides</a:t>
          </a:r>
          <a:r>
            <a:rPr lang="en-US" b="0" i="0" dirty="0"/>
            <a:t> Algorithm is primarily determined by the data structures used to represent the input graph and intermediate results. The algorithm requires storing the adjacency matrix or adjacency list to represent the graph, as well as additional data structures for intermediate computations. The space complexity of the </a:t>
          </a:r>
          <a:r>
            <a:rPr lang="en-US" b="0" i="0" dirty="0" err="1"/>
            <a:t>Christofides</a:t>
          </a:r>
          <a:r>
            <a:rPr lang="en-US" b="0" i="0" dirty="0"/>
            <a:t> Algorithm is therefore O(V + E). Although the space requirements grow with the number of cities, it is generally manageable for practical problem instances.</a:t>
          </a:r>
          <a:endParaRPr lang="pt-PT" dirty="0">
            <a:ln>
              <a:noFill/>
            </a:ln>
          </a:endParaRPr>
        </a:p>
      </dgm:t>
    </dgm:pt>
    <dgm:pt modelId="{72643AE8-4B69-4384-A8A7-811175C5EFBC}" type="parTrans" cxnId="{E7C42005-25B1-47B7-8A58-4977F4232F64}">
      <dgm:prSet/>
      <dgm:spPr/>
      <dgm:t>
        <a:bodyPr/>
        <a:lstStyle/>
        <a:p>
          <a:endParaRPr lang="en-US"/>
        </a:p>
      </dgm:t>
    </dgm:pt>
    <dgm:pt modelId="{6290CC00-DF33-4EF8-B837-5C4857526652}" type="sibTrans" cxnId="{E7C42005-25B1-47B7-8A58-4977F4232F64}">
      <dgm:prSet/>
      <dgm:spPr/>
      <dgm:t>
        <a:bodyPr/>
        <a:lstStyle/>
        <a:p>
          <a:endParaRPr lang="en-US"/>
        </a:p>
      </dgm:t>
    </dgm:pt>
    <dgm:pt modelId="{8C59318F-06E5-42A3-9431-57D1EF79730D}">
      <dgm:prSet/>
      <dgm:spPr>
        <a:blipFill>
          <a:blip xmlns:r="http://schemas.openxmlformats.org/officeDocument/2006/relationships" r:embed="rId2"/>
          <a:stretch>
            <a:fillRect l="-1377" t="-748" r="-2410" b="-1995"/>
          </a:stretch>
        </a:blipFill>
        <a:ln>
          <a:noFill/>
        </a:ln>
      </dgm:spPr>
      <dgm:t>
        <a:bodyPr/>
        <a:lstStyle/>
        <a:p>
          <a:r>
            <a:rPr lang="en-US">
              <a:noFill/>
            </a:rPr>
            <a:t> </a:t>
          </a:r>
        </a:p>
      </dgm:t>
    </dgm:pt>
    <dgm:pt modelId="{092B9226-FCC9-444D-A9F5-7485E29387F0}" type="parTrans" cxnId="{1C235BB8-2C9B-44E5-B1B3-985FC51E975F}">
      <dgm:prSet/>
      <dgm:spPr/>
      <dgm:t>
        <a:bodyPr/>
        <a:lstStyle/>
        <a:p>
          <a:endParaRPr lang="en-US"/>
        </a:p>
      </dgm:t>
    </dgm:pt>
    <dgm:pt modelId="{89F30031-D7E0-4497-A162-D8D81A7C6D7E}" type="sibTrans" cxnId="{1C235BB8-2C9B-44E5-B1B3-985FC51E975F}">
      <dgm:prSet/>
      <dgm:spPr/>
      <dgm:t>
        <a:bodyPr/>
        <a:lstStyle/>
        <a:p>
          <a:endParaRPr lang="en-US"/>
        </a:p>
      </dgm:t>
    </dgm:pt>
    <dgm:pt modelId="{F21F62C1-F7C6-434F-B7E4-4436863EA097}" type="pres">
      <dgm:prSet presAssocID="{CBD2013E-1FD3-4A42-8E96-42C730E56C3F}" presName="hierChild1" presStyleCnt="0">
        <dgm:presLayoutVars>
          <dgm:orgChart val="1"/>
          <dgm:chPref val="1"/>
          <dgm:dir/>
          <dgm:animOne val="branch"/>
          <dgm:animLvl val="lvl"/>
          <dgm:resizeHandles/>
        </dgm:presLayoutVars>
      </dgm:prSet>
      <dgm:spPr/>
    </dgm:pt>
    <dgm:pt modelId="{F0692D98-C3E1-46F7-AC29-BD0E4281D99C}" type="pres">
      <dgm:prSet presAssocID="{1D122420-1187-4039-B40C-1B56AB56D99F}" presName="hierRoot1" presStyleCnt="0">
        <dgm:presLayoutVars>
          <dgm:hierBranch val="init"/>
        </dgm:presLayoutVars>
      </dgm:prSet>
      <dgm:spPr/>
    </dgm:pt>
    <dgm:pt modelId="{F660F42F-FA25-41B1-BFE9-278BDA4C99DC}" type="pres">
      <dgm:prSet presAssocID="{1D122420-1187-4039-B40C-1B56AB56D99F}" presName="rootComposite1" presStyleCnt="0"/>
      <dgm:spPr/>
    </dgm:pt>
    <dgm:pt modelId="{93577D21-5AFF-42FC-AFF5-1A5658CD7E11}" type="pres">
      <dgm:prSet presAssocID="{1D122420-1187-4039-B40C-1B56AB56D99F}" presName="rootText1" presStyleLbl="node0" presStyleIdx="0" presStyleCnt="3" custScaleX="112568" custScaleY="167910" custLinFactNeighborX="2283" custLinFactNeighborY="1847">
        <dgm:presLayoutVars>
          <dgm:chPref val="3"/>
        </dgm:presLayoutVars>
      </dgm:prSet>
      <dgm:spPr/>
    </dgm:pt>
    <dgm:pt modelId="{21B0A1AC-F447-4D75-BCA4-D377E41DB967}" type="pres">
      <dgm:prSet presAssocID="{1D122420-1187-4039-B40C-1B56AB56D99F}" presName="rootConnector1" presStyleLbl="node1" presStyleIdx="0" presStyleCnt="0"/>
      <dgm:spPr/>
    </dgm:pt>
    <dgm:pt modelId="{27FDE7B4-5553-4137-AA48-20CCB4C87A6A}" type="pres">
      <dgm:prSet presAssocID="{1D122420-1187-4039-B40C-1B56AB56D99F}" presName="hierChild2" presStyleCnt="0"/>
      <dgm:spPr/>
    </dgm:pt>
    <dgm:pt modelId="{A1E047DD-5763-4DC0-A119-D2B29148A994}" type="pres">
      <dgm:prSet presAssocID="{1D122420-1187-4039-B40C-1B56AB56D99F}" presName="hierChild3" presStyleCnt="0"/>
      <dgm:spPr/>
    </dgm:pt>
    <dgm:pt modelId="{14C55A37-F91E-42C2-8698-A9F4DA8BC32C}" type="pres">
      <dgm:prSet presAssocID="{DEAA5567-12CF-45F4-A07B-2C393A6F55D8}" presName="hierRoot1" presStyleCnt="0">
        <dgm:presLayoutVars>
          <dgm:hierBranch val="init"/>
        </dgm:presLayoutVars>
      </dgm:prSet>
      <dgm:spPr/>
    </dgm:pt>
    <dgm:pt modelId="{DB97F670-4410-424C-9BB8-F2AD6366B965}" type="pres">
      <dgm:prSet presAssocID="{DEAA5567-12CF-45F4-A07B-2C393A6F55D8}" presName="rootComposite1" presStyleCnt="0"/>
      <dgm:spPr/>
    </dgm:pt>
    <dgm:pt modelId="{BBB7EA14-48B4-40EA-9511-539B1477003F}" type="pres">
      <dgm:prSet presAssocID="{DEAA5567-12CF-45F4-A07B-2C393A6F55D8}" presName="rootText1" presStyleLbl="node0" presStyleIdx="1" presStyleCnt="3" custScaleY="130634" custLinFactNeighborX="195" custLinFactNeighborY="4874">
        <dgm:presLayoutVars>
          <dgm:chPref val="3"/>
        </dgm:presLayoutVars>
      </dgm:prSet>
      <dgm:spPr/>
    </dgm:pt>
    <dgm:pt modelId="{0A10D368-7DA9-4C4F-B99A-CD53A3C5EE8B}" type="pres">
      <dgm:prSet presAssocID="{DEAA5567-12CF-45F4-A07B-2C393A6F55D8}" presName="rootConnector1" presStyleLbl="node1" presStyleIdx="0" presStyleCnt="0"/>
      <dgm:spPr/>
    </dgm:pt>
    <dgm:pt modelId="{E5DFC777-835E-4D5B-8458-33F46EF92E45}" type="pres">
      <dgm:prSet presAssocID="{DEAA5567-12CF-45F4-A07B-2C393A6F55D8}" presName="hierChild2" presStyleCnt="0"/>
      <dgm:spPr/>
    </dgm:pt>
    <dgm:pt modelId="{B1EFE3BD-E052-490A-A27C-753C6FD23BD1}" type="pres">
      <dgm:prSet presAssocID="{DEAA5567-12CF-45F4-A07B-2C393A6F55D8}" presName="hierChild3" presStyleCnt="0"/>
      <dgm:spPr/>
    </dgm:pt>
    <dgm:pt modelId="{1FACFDED-E483-4BBC-A9F7-C73F6DE3158E}" type="pres">
      <dgm:prSet presAssocID="{8C59318F-06E5-42A3-9431-57D1EF79730D}" presName="hierRoot1" presStyleCnt="0">
        <dgm:presLayoutVars>
          <dgm:hierBranch val="init"/>
        </dgm:presLayoutVars>
      </dgm:prSet>
      <dgm:spPr/>
    </dgm:pt>
    <dgm:pt modelId="{AAD703FE-587E-4A88-A7AE-0467AA224EC6}" type="pres">
      <dgm:prSet presAssocID="{8C59318F-06E5-42A3-9431-57D1EF79730D}" presName="rootComposite1" presStyleCnt="0"/>
      <dgm:spPr/>
    </dgm:pt>
    <dgm:pt modelId="{90C744B5-A4D5-4027-B925-63D191B5AE58}" type="pres">
      <dgm:prSet presAssocID="{8C59318F-06E5-42A3-9431-57D1EF79730D}" presName="rootText1" presStyleLbl="node0" presStyleIdx="2" presStyleCnt="3" custScaleX="112194" custScaleY="155032" custLinFactNeighborX="-2102" custLinFactNeighborY="2717">
        <dgm:presLayoutVars>
          <dgm:chPref val="3"/>
        </dgm:presLayoutVars>
      </dgm:prSet>
      <dgm:spPr/>
    </dgm:pt>
    <dgm:pt modelId="{7BF83262-567C-4F90-9B02-BD30AD72FE33}" type="pres">
      <dgm:prSet presAssocID="{8C59318F-06E5-42A3-9431-57D1EF79730D}" presName="rootConnector1" presStyleLbl="node1" presStyleIdx="0" presStyleCnt="0"/>
      <dgm:spPr/>
    </dgm:pt>
    <dgm:pt modelId="{A6C4EF66-0885-4213-8C98-9EDDBE8FFBDA}" type="pres">
      <dgm:prSet presAssocID="{8C59318F-06E5-42A3-9431-57D1EF79730D}" presName="hierChild2" presStyleCnt="0"/>
      <dgm:spPr/>
    </dgm:pt>
    <dgm:pt modelId="{CC205DE3-FCA3-41A8-9AB2-71154240F45D}" type="pres">
      <dgm:prSet presAssocID="{8C59318F-06E5-42A3-9431-57D1EF79730D}" presName="hierChild3" presStyleCnt="0"/>
      <dgm:spPr/>
    </dgm:pt>
  </dgm:ptLst>
  <dgm:cxnLst>
    <dgm:cxn modelId="{E7C42005-25B1-47B7-8A58-4977F4232F64}" srcId="{CBD2013E-1FD3-4A42-8E96-42C730E56C3F}" destId="{DEAA5567-12CF-45F4-A07B-2C393A6F55D8}" srcOrd="1" destOrd="0" parTransId="{72643AE8-4B69-4384-A8A7-811175C5EFBC}" sibTransId="{6290CC00-DF33-4EF8-B837-5C4857526652}"/>
    <dgm:cxn modelId="{B6DA212F-F95A-497C-8826-DB5B3180903B}" type="presOf" srcId="{DEAA5567-12CF-45F4-A07B-2C393A6F55D8}" destId="{BBB7EA14-48B4-40EA-9511-539B1477003F}" srcOrd="0" destOrd="0" presId="urn:microsoft.com/office/officeart/2005/8/layout/orgChart1"/>
    <dgm:cxn modelId="{9E73DF67-6E68-4E34-A4E1-ECB1B4F848B1}" type="presOf" srcId="{8C59318F-06E5-42A3-9431-57D1EF79730D}" destId="{90C744B5-A4D5-4027-B925-63D191B5AE58}" srcOrd="0" destOrd="0" presId="urn:microsoft.com/office/officeart/2005/8/layout/orgChart1"/>
    <dgm:cxn modelId="{AE90E357-1276-4E5D-A315-E46030A9A0E8}" type="presOf" srcId="{8C59318F-06E5-42A3-9431-57D1EF79730D}" destId="{7BF83262-567C-4F90-9B02-BD30AD72FE33}" srcOrd="1" destOrd="0" presId="urn:microsoft.com/office/officeart/2005/8/layout/orgChart1"/>
    <dgm:cxn modelId="{3C299587-8798-4BC7-83DB-18853B330237}" type="presOf" srcId="{1D122420-1187-4039-B40C-1B56AB56D99F}" destId="{21B0A1AC-F447-4D75-BCA4-D377E41DB967}" srcOrd="1" destOrd="0" presId="urn:microsoft.com/office/officeart/2005/8/layout/orgChart1"/>
    <dgm:cxn modelId="{7E370B8A-130B-47C0-9DBB-031D6BA50B9A}" type="presOf" srcId="{DEAA5567-12CF-45F4-A07B-2C393A6F55D8}" destId="{0A10D368-7DA9-4C4F-B99A-CD53A3C5EE8B}" srcOrd="1" destOrd="0" presId="urn:microsoft.com/office/officeart/2005/8/layout/orgChart1"/>
    <dgm:cxn modelId="{025D6C9B-0982-46B5-A7FE-58397BF096C8}" type="presOf" srcId="{1D122420-1187-4039-B40C-1B56AB56D99F}" destId="{93577D21-5AFF-42FC-AFF5-1A5658CD7E11}" srcOrd="0" destOrd="0" presId="urn:microsoft.com/office/officeart/2005/8/layout/orgChart1"/>
    <dgm:cxn modelId="{1C235BB8-2C9B-44E5-B1B3-985FC51E975F}" srcId="{CBD2013E-1FD3-4A42-8E96-42C730E56C3F}" destId="{8C59318F-06E5-42A3-9431-57D1EF79730D}" srcOrd="2" destOrd="0" parTransId="{092B9226-FCC9-444D-A9F5-7485E29387F0}" sibTransId="{89F30031-D7E0-4497-A162-D8D81A7C6D7E}"/>
    <dgm:cxn modelId="{59A912BA-D470-4F9D-9E1E-282A1FB98188}" type="presOf" srcId="{CBD2013E-1FD3-4A42-8E96-42C730E56C3F}" destId="{F21F62C1-F7C6-434F-B7E4-4436863EA097}" srcOrd="0" destOrd="0" presId="urn:microsoft.com/office/officeart/2005/8/layout/orgChart1"/>
    <dgm:cxn modelId="{70FD04C5-3D93-40B6-A931-20E22300E530}" srcId="{CBD2013E-1FD3-4A42-8E96-42C730E56C3F}" destId="{1D122420-1187-4039-B40C-1B56AB56D99F}" srcOrd="0" destOrd="0" parTransId="{BC723DBA-7B60-48F3-B1C4-99D156877068}" sibTransId="{E235D1A4-C555-41B3-9D2F-5775F5C09272}"/>
    <dgm:cxn modelId="{DBB3E523-A929-4537-B44C-63C47FA84D87}" type="presParOf" srcId="{F21F62C1-F7C6-434F-B7E4-4436863EA097}" destId="{F0692D98-C3E1-46F7-AC29-BD0E4281D99C}" srcOrd="0" destOrd="0" presId="urn:microsoft.com/office/officeart/2005/8/layout/orgChart1"/>
    <dgm:cxn modelId="{1E501B78-7250-4481-B201-BEEB875337C0}" type="presParOf" srcId="{F0692D98-C3E1-46F7-AC29-BD0E4281D99C}" destId="{F660F42F-FA25-41B1-BFE9-278BDA4C99DC}" srcOrd="0" destOrd="0" presId="urn:microsoft.com/office/officeart/2005/8/layout/orgChart1"/>
    <dgm:cxn modelId="{D513C3F4-CCBE-4208-ADBA-7F96BBED79AC}" type="presParOf" srcId="{F660F42F-FA25-41B1-BFE9-278BDA4C99DC}" destId="{93577D21-5AFF-42FC-AFF5-1A5658CD7E11}" srcOrd="0" destOrd="0" presId="urn:microsoft.com/office/officeart/2005/8/layout/orgChart1"/>
    <dgm:cxn modelId="{36F3BFD4-A106-4380-BA9B-5D42FAF23B46}" type="presParOf" srcId="{F660F42F-FA25-41B1-BFE9-278BDA4C99DC}" destId="{21B0A1AC-F447-4D75-BCA4-D377E41DB967}" srcOrd="1" destOrd="0" presId="urn:microsoft.com/office/officeart/2005/8/layout/orgChart1"/>
    <dgm:cxn modelId="{ABCEA14B-CAE2-457F-908D-E7022E65A3D8}" type="presParOf" srcId="{F0692D98-C3E1-46F7-AC29-BD0E4281D99C}" destId="{27FDE7B4-5553-4137-AA48-20CCB4C87A6A}" srcOrd="1" destOrd="0" presId="urn:microsoft.com/office/officeart/2005/8/layout/orgChart1"/>
    <dgm:cxn modelId="{C82B0BD5-3D63-4806-9AEF-AFB113C366C6}" type="presParOf" srcId="{F0692D98-C3E1-46F7-AC29-BD0E4281D99C}" destId="{A1E047DD-5763-4DC0-A119-D2B29148A994}" srcOrd="2" destOrd="0" presId="urn:microsoft.com/office/officeart/2005/8/layout/orgChart1"/>
    <dgm:cxn modelId="{A76F094F-FC6D-4C4E-ADD5-F6CAB42588E6}" type="presParOf" srcId="{F21F62C1-F7C6-434F-B7E4-4436863EA097}" destId="{14C55A37-F91E-42C2-8698-A9F4DA8BC32C}" srcOrd="1" destOrd="0" presId="urn:microsoft.com/office/officeart/2005/8/layout/orgChart1"/>
    <dgm:cxn modelId="{5EA8893C-6BB3-4219-9C78-6F22E8DEEC51}" type="presParOf" srcId="{14C55A37-F91E-42C2-8698-A9F4DA8BC32C}" destId="{DB97F670-4410-424C-9BB8-F2AD6366B965}" srcOrd="0" destOrd="0" presId="urn:microsoft.com/office/officeart/2005/8/layout/orgChart1"/>
    <dgm:cxn modelId="{185ABC11-289B-494A-924D-9F5A8D818C20}" type="presParOf" srcId="{DB97F670-4410-424C-9BB8-F2AD6366B965}" destId="{BBB7EA14-48B4-40EA-9511-539B1477003F}" srcOrd="0" destOrd="0" presId="urn:microsoft.com/office/officeart/2005/8/layout/orgChart1"/>
    <dgm:cxn modelId="{3FD7EA80-1F98-4ADE-BD54-52FE052089BE}" type="presParOf" srcId="{DB97F670-4410-424C-9BB8-F2AD6366B965}" destId="{0A10D368-7DA9-4C4F-B99A-CD53A3C5EE8B}" srcOrd="1" destOrd="0" presId="urn:microsoft.com/office/officeart/2005/8/layout/orgChart1"/>
    <dgm:cxn modelId="{AE81F68D-14C1-476F-BBFB-11E7523C526A}" type="presParOf" srcId="{14C55A37-F91E-42C2-8698-A9F4DA8BC32C}" destId="{E5DFC777-835E-4D5B-8458-33F46EF92E45}" srcOrd="1" destOrd="0" presId="urn:microsoft.com/office/officeart/2005/8/layout/orgChart1"/>
    <dgm:cxn modelId="{065F387D-F4DF-4B6E-A495-20B3EF314DCA}" type="presParOf" srcId="{14C55A37-F91E-42C2-8698-A9F4DA8BC32C}" destId="{B1EFE3BD-E052-490A-A27C-753C6FD23BD1}" srcOrd="2" destOrd="0" presId="urn:microsoft.com/office/officeart/2005/8/layout/orgChart1"/>
    <dgm:cxn modelId="{3F5A2E14-2146-475B-9AFC-FD33CA6A7631}" type="presParOf" srcId="{F21F62C1-F7C6-434F-B7E4-4436863EA097}" destId="{1FACFDED-E483-4BBC-A9F7-C73F6DE3158E}" srcOrd="2" destOrd="0" presId="urn:microsoft.com/office/officeart/2005/8/layout/orgChart1"/>
    <dgm:cxn modelId="{FEE8BC7D-5722-42FF-B4BB-91890DDABD26}" type="presParOf" srcId="{1FACFDED-E483-4BBC-A9F7-C73F6DE3158E}" destId="{AAD703FE-587E-4A88-A7AE-0467AA224EC6}" srcOrd="0" destOrd="0" presId="urn:microsoft.com/office/officeart/2005/8/layout/orgChart1"/>
    <dgm:cxn modelId="{BFFCB181-D6A8-46EF-8A32-BB9F1EECBE70}" type="presParOf" srcId="{AAD703FE-587E-4A88-A7AE-0467AA224EC6}" destId="{90C744B5-A4D5-4027-B925-63D191B5AE58}" srcOrd="0" destOrd="0" presId="urn:microsoft.com/office/officeart/2005/8/layout/orgChart1"/>
    <dgm:cxn modelId="{30C05B51-AAE3-45A1-9D46-9D4A8CC98B16}" type="presParOf" srcId="{AAD703FE-587E-4A88-A7AE-0467AA224EC6}" destId="{7BF83262-567C-4F90-9B02-BD30AD72FE33}" srcOrd="1" destOrd="0" presId="urn:microsoft.com/office/officeart/2005/8/layout/orgChart1"/>
    <dgm:cxn modelId="{80993A39-E918-4888-B87C-6CF9F89A1B16}" type="presParOf" srcId="{1FACFDED-E483-4BBC-A9F7-C73F6DE3158E}" destId="{A6C4EF66-0885-4213-8C98-9EDDBE8FFBDA}" srcOrd="1" destOrd="0" presId="urn:microsoft.com/office/officeart/2005/8/layout/orgChart1"/>
    <dgm:cxn modelId="{74E43249-857D-4620-995C-D808BE399381}" type="presParOf" srcId="{1FACFDED-E483-4BBC-A9F7-C73F6DE3158E}" destId="{CC205DE3-FCA3-41A8-9AB2-71154240F45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77D21-5AFF-42FC-AFF5-1A5658CD7E11}">
      <dsp:nvSpPr>
        <dsp:cNvPr id="0" name=""/>
        <dsp:cNvSpPr/>
      </dsp:nvSpPr>
      <dsp:spPr>
        <a:xfrm>
          <a:off x="6145" y="1977266"/>
          <a:ext cx="3511584" cy="151905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n>
                <a:noFill/>
              </a:ln>
            </a:rPr>
            <a:t>The Backtracking Algorithm explores all possible permutations of cities, resulting in a time complexity of O(</a:t>
          </a:r>
          <a14:m xmlns:a14="http://schemas.microsoft.com/office/drawing/2010/main">
            <m:oMath xmlns:m="http://schemas.openxmlformats.org/officeDocument/2006/math">
              <m:sSup>
                <m:sSupPr>
                  <m:ctrlPr>
                    <a:rPr lang="en-US"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2</m:t>
                  </m:r>
                </m:e>
                <m:sup>
                  <m:r>
                    <a:rPr lang="pt-PT" sz="1400" b="0" i="1" kern="1200" smtClean="0">
                      <a:ln>
                        <a:noFill/>
                      </a:ln>
                      <a:latin typeface="Cambria Math" panose="02040503050406030204" pitchFamily="18" charset="0"/>
                    </a:rPr>
                    <m:t>𝑛</m:t>
                  </m:r>
                </m:sup>
              </m:sSup>
              <m:r>
                <a:rPr lang="pt-PT" sz="1400" b="0" i="1" kern="1200" smtClean="0">
                  <a:ln>
                    <a:noFill/>
                  </a:ln>
                  <a:latin typeface="Cambria Math" panose="02040503050406030204" pitchFamily="18" charset="0"/>
                </a:rPr>
                <m:t>∗</m:t>
              </m:r>
              <m:sSup>
                <m:sSupPr>
                  <m:ctrlPr>
                    <a:rPr lang="pt-PT"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𝑛</m:t>
                  </m:r>
                </m:e>
                <m:sup>
                  <m:r>
                    <a:rPr lang="pt-PT" sz="1400" b="0" i="1" kern="1200" smtClean="0">
                      <a:ln>
                        <a:noFill/>
                      </a:ln>
                      <a:latin typeface="Cambria Math" panose="02040503050406030204" pitchFamily="18" charset="0"/>
                    </a:rPr>
                    <m:t>2</m:t>
                  </m:r>
                </m:sup>
              </m:sSup>
            </m:oMath>
          </a14:m>
          <a:r>
            <a:rPr lang="en-US" sz="1400" b="0" i="0" kern="1200" dirty="0">
              <a:ln>
                <a:noFill/>
              </a:ln>
            </a:rPr>
            <a:t>), where N is the number of cities. For larger instances of TSP, this exponential time complexity becomes computationally infeasible due to the exponential growth of possible solutions.</a:t>
          </a:r>
          <a:endParaRPr lang="pt-PT" sz="1400" kern="1200" dirty="0">
            <a:ln>
              <a:noFill/>
            </a:ln>
          </a:endParaRPr>
        </a:p>
      </dsp:txBody>
      <dsp:txXfrm>
        <a:off x="6145" y="1977266"/>
        <a:ext cx="3511584" cy="1519059"/>
      </dsp:txXfrm>
    </dsp:sp>
    <dsp:sp modelId="{BBB7EA14-48B4-40EA-9511-539B1477003F}">
      <dsp:nvSpPr>
        <dsp:cNvPr id="0" name=""/>
        <dsp:cNvSpPr/>
      </dsp:nvSpPr>
      <dsp:spPr>
        <a:xfrm>
          <a:off x="4183734" y="1977266"/>
          <a:ext cx="3171447" cy="1585723"/>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The space complexity of the Backtracking Algorithm depends on the depth of the recursion stack O(n) and the size of the matrix of </a:t>
          </a:r>
          <a:r>
            <a:rPr lang="en-US" sz="1400" b="0" i="0" kern="1200" dirty="0" err="1"/>
            <a:t>memoization</a:t>
          </a:r>
          <a:r>
            <a:rPr lang="en-US" sz="1400" b="0" i="0" kern="1200" dirty="0"/>
            <a:t> used to keep track of the best solution at a given problem state (city being visited, cities already visited) which is n*</a:t>
          </a:r>
          <a14:m xmlns:a14="http://schemas.microsoft.com/office/drawing/2010/main">
            <m:oMath xmlns:m="http://schemas.openxmlformats.org/officeDocument/2006/math">
              <m:sSup>
                <m:sSupPr>
                  <m:ctrlPr>
                    <a:rPr lang="pt-PT"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2</m:t>
                  </m:r>
                </m:e>
                <m:sup>
                  <m:r>
                    <a:rPr lang="pt-PT" sz="1400" b="0" i="1" kern="1200" smtClean="0">
                      <a:ln>
                        <a:noFill/>
                      </a:ln>
                      <a:latin typeface="Cambria Math" panose="02040503050406030204" pitchFamily="18" charset="0"/>
                    </a:rPr>
                    <m:t>𝑛</m:t>
                  </m:r>
                </m:sup>
              </m:sSup>
            </m:oMath>
          </a14:m>
          <a:r>
            <a:rPr lang="en-US" sz="1400" b="0" i="0" kern="1200" dirty="0"/>
            <a:t>, therefore the space complexity is O(n*</a:t>
          </a:r>
          <a14:m xmlns:a14="http://schemas.microsoft.com/office/drawing/2010/main">
            <m:oMath xmlns:m="http://schemas.openxmlformats.org/officeDocument/2006/math">
              <m:sSup>
                <m:sSupPr>
                  <m:ctrlPr>
                    <a:rPr lang="pt-PT"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2</m:t>
                  </m:r>
                </m:e>
                <m:sup>
                  <m:r>
                    <a:rPr lang="pt-PT" sz="1400" b="0" i="1" kern="1200" smtClean="0">
                      <a:ln>
                        <a:noFill/>
                      </a:ln>
                      <a:latin typeface="Cambria Math" panose="02040503050406030204" pitchFamily="18" charset="0"/>
                    </a:rPr>
                    <m:t>𝑛</m:t>
                  </m:r>
                </m:sup>
              </m:sSup>
            </m:oMath>
          </a14:m>
          <a:r>
            <a:rPr lang="en-US" sz="1400" b="0" i="0" kern="1200" dirty="0"/>
            <a:t>)</a:t>
          </a:r>
          <a:r>
            <a:rPr lang="en-US" sz="1400" b="0" i="0" kern="1200" dirty="0">
              <a:ln>
                <a:noFill/>
              </a:ln>
            </a:rPr>
            <a:t>.</a:t>
          </a:r>
          <a:endParaRPr lang="pt-PT" sz="1400" kern="1200" dirty="0">
            <a:ln>
              <a:noFill/>
            </a:ln>
          </a:endParaRPr>
        </a:p>
      </dsp:txBody>
      <dsp:txXfrm>
        <a:off x="4183734" y="1977266"/>
        <a:ext cx="3171447" cy="1585723"/>
      </dsp:txXfrm>
    </dsp:sp>
    <dsp:sp modelId="{90C744B5-A4D5-4027-B925-63D191B5AE58}">
      <dsp:nvSpPr>
        <dsp:cNvPr id="0" name=""/>
        <dsp:cNvSpPr/>
      </dsp:nvSpPr>
      <dsp:spPr>
        <a:xfrm>
          <a:off x="8021185" y="1893349"/>
          <a:ext cx="3558173" cy="117586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ln>
                <a:noFill/>
              </a:ln>
            </a:rPr>
            <a:t>The exponential time complexity makes the Backtracking Algorithm </a:t>
          </a:r>
          <a:r>
            <a:rPr lang="en-US" sz="1400" b="0" i="0" kern="1200" dirty="0"/>
            <a:t>impractical for graphs as big as 25 nodes</a:t>
          </a:r>
          <a:r>
            <a:rPr lang="en-US" sz="1400" b="0" i="0" kern="1200" dirty="0">
              <a:ln>
                <a:noFill/>
              </a:ln>
            </a:rPr>
            <a:t>. Although it guarantees an optimal solution, it becomes increasingly inefficient as the number of cities increases.</a:t>
          </a:r>
          <a:endParaRPr lang="pt-PT" sz="1400" kern="1200" dirty="0">
            <a:ln>
              <a:noFill/>
            </a:ln>
          </a:endParaRPr>
        </a:p>
      </dsp:txBody>
      <dsp:txXfrm>
        <a:off x="8021185" y="1893349"/>
        <a:ext cx="3558173" cy="1175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77D21-5AFF-42FC-AFF5-1A5658CD7E11}">
      <dsp:nvSpPr>
        <dsp:cNvPr id="0" name=""/>
        <dsp:cNvSpPr/>
      </dsp:nvSpPr>
      <dsp:spPr>
        <a:xfrm>
          <a:off x="6145" y="1446167"/>
          <a:ext cx="3511584" cy="251004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t>Building of the MST using Prim's Algorithm takes O(E </a:t>
          </a:r>
          <a:r>
            <a:rPr lang="en-US" sz="1300" b="0" i="0" kern="1200" dirty="0" err="1"/>
            <a:t>logV</a:t>
          </a:r>
          <a:r>
            <a:rPr lang="en-US" sz="1300" b="0" i="0" kern="1200" dirty="0"/>
            <a:t>) time The pre-order traversal requires visiting all the nodes in the MST. However, since we have the topological data from the nodes, the order in which we visit the children is relevant, so we first need to sort the MST edges that connect to each node in the tree. Therefore, the worst-case time complexity is O(V </a:t>
          </a:r>
          <a:r>
            <a:rPr lang="en-US" sz="1300" b="0" i="0" kern="1200" dirty="0" err="1"/>
            <a:t>logV</a:t>
          </a:r>
          <a:r>
            <a:rPr lang="en-US" sz="1300" b="0" i="0" kern="1200" dirty="0"/>
            <a:t>), because the MST has V-1 edges. After this, a simple O(V) loop is enough to calculate the cost of the path, so the time complexity of this approach is dominated by Prim's algorithm since we are (or should be) dealing with complete graphs, E &gt;&gt; V.</a:t>
          </a:r>
          <a:endParaRPr lang="pt-PT" sz="1300" kern="1200" dirty="0">
            <a:ln>
              <a:noFill/>
            </a:ln>
          </a:endParaRPr>
        </a:p>
      </dsp:txBody>
      <dsp:txXfrm>
        <a:off x="6145" y="1446167"/>
        <a:ext cx="3511584" cy="2510041"/>
      </dsp:txXfrm>
    </dsp:sp>
    <dsp:sp modelId="{BBB7EA14-48B4-40EA-9511-539B1477003F}">
      <dsp:nvSpPr>
        <dsp:cNvPr id="0" name=""/>
        <dsp:cNvSpPr/>
      </dsp:nvSpPr>
      <dsp:spPr>
        <a:xfrm>
          <a:off x="4223821" y="1504760"/>
          <a:ext cx="3171447" cy="134673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t>The space complexity of Prim's algorithm is O(V), since we need a heap of V size to fit in all the nodes of the graph. After that, we need O(n) space for the recursion stack to pre order traverse the tree. Therefore, the space complexity of this approach is an amazing O(V).</a:t>
          </a:r>
          <a:endParaRPr lang="pt-PT" sz="1300" kern="1200" dirty="0">
            <a:ln>
              <a:noFill/>
            </a:ln>
          </a:endParaRPr>
        </a:p>
      </dsp:txBody>
      <dsp:txXfrm>
        <a:off x="4223821" y="1504760"/>
        <a:ext cx="3171447" cy="1346739"/>
      </dsp:txXfrm>
    </dsp:sp>
    <dsp:sp modelId="{90C744B5-A4D5-4027-B925-63D191B5AE58}">
      <dsp:nvSpPr>
        <dsp:cNvPr id="0" name=""/>
        <dsp:cNvSpPr/>
      </dsp:nvSpPr>
      <dsp:spPr>
        <a:xfrm>
          <a:off x="8021185" y="1483463"/>
          <a:ext cx="3558173" cy="268521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t>The Triangular Approximation Heuristic provides a good balance between simplicity and efficiency. Although the time complexity is O(E </a:t>
          </a:r>
          <a:r>
            <a:rPr lang="en-US" sz="1300" b="0" i="0" kern="1200" dirty="0" err="1"/>
            <a:t>logV</a:t>
          </a:r>
          <a:r>
            <a:rPr lang="en-US" sz="1300" b="0" i="0" kern="1200" dirty="0"/>
            <a:t>), the algorithm's simplicity allows it to handle relatively large problem instances. The space complexity is very good, with just O(V) for the priority queue used in Prim’s algorithm. </a:t>
          </a:r>
        </a:p>
        <a:p>
          <a:pPr marL="0" lvl="0" indent="0" algn="ctr" defTabSz="577850">
            <a:lnSpc>
              <a:spcPct val="90000"/>
            </a:lnSpc>
            <a:spcBef>
              <a:spcPct val="0"/>
            </a:spcBef>
            <a:spcAft>
              <a:spcPct val="35000"/>
            </a:spcAft>
            <a:buNone/>
          </a:pPr>
          <a:r>
            <a:rPr lang="en-US" sz="1300" b="0" i="0" kern="1200" dirty="0"/>
            <a:t>Trade-off: The Triangular Approximation Heuristic sacrifices optimality for efficiency by providing an approximate solution. It guarantees a tour that is at most twice the length of the optimal tour. However, the algorithm's simplicity and reasonable time and space complexities make it a popular choice for large-scale TSP instances.</a:t>
          </a:r>
          <a:endParaRPr lang="pt-PT" sz="1300" kern="1200" dirty="0">
            <a:ln>
              <a:noFill/>
            </a:ln>
          </a:endParaRPr>
        </a:p>
      </dsp:txBody>
      <dsp:txXfrm>
        <a:off x="8021185" y="1483463"/>
        <a:ext cx="3558173" cy="2685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77D21-5AFF-42FC-AFF5-1A5658CD7E11}">
      <dsp:nvSpPr>
        <dsp:cNvPr id="0" name=""/>
        <dsp:cNvSpPr/>
      </dsp:nvSpPr>
      <dsp:spPr>
        <a:xfrm>
          <a:off x="117463" y="1390516"/>
          <a:ext cx="3511584" cy="167577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The time complexity of the Nearest Neighbor Heuristic is O(</a:t>
          </a:r>
          <a14:m xmlns:a14="http://schemas.microsoft.com/office/drawing/2010/main">
            <m:oMath xmlns:m="http://schemas.openxmlformats.org/officeDocument/2006/math">
              <m:sSup>
                <m:sSupPr>
                  <m:ctrlPr>
                    <a:rPr lang="pt-PT"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𝑉</m:t>
                  </m:r>
                </m:e>
                <m:sup>
                  <m:r>
                    <a:rPr lang="pt-PT" sz="1400" b="0" i="1" kern="1200" smtClean="0">
                      <a:ln>
                        <a:noFill/>
                      </a:ln>
                      <a:latin typeface="Cambria Math" panose="02040503050406030204" pitchFamily="18" charset="0"/>
                    </a:rPr>
                    <m:t>2</m:t>
                  </m:r>
                </m:sup>
              </m:sSup>
            </m:oMath>
          </a14:m>
          <a:r>
            <a:rPr lang="en-US" sz="1400" b="0" i="0" kern="1200" dirty="0"/>
            <a:t>), where V is the number of cities in the TSP instance. In each iteration, the algorithm compares the distance between the current city and all unvisited cities, resulting in n comparisons. As the algorithm visits each city exactly once, the total number of comparisons is approximately </a:t>
          </a:r>
          <a14:m xmlns:a14="http://schemas.microsoft.com/office/drawing/2010/main">
            <m:oMath xmlns:m="http://schemas.openxmlformats.org/officeDocument/2006/math">
              <m:sSup>
                <m:sSupPr>
                  <m:ctrlPr>
                    <a:rPr lang="pt-PT" sz="1400" b="0" i="1" kern="1200" smtClean="0">
                      <a:ln>
                        <a:noFill/>
                      </a:ln>
                      <a:latin typeface="Cambria Math" panose="02040503050406030204" pitchFamily="18" charset="0"/>
                    </a:rPr>
                  </m:ctrlPr>
                </m:sSupPr>
                <m:e>
                  <m:r>
                    <a:rPr lang="pt-PT" sz="1400" b="0" i="1" kern="1200" smtClean="0">
                      <a:ln>
                        <a:noFill/>
                      </a:ln>
                      <a:latin typeface="Cambria Math" panose="02040503050406030204" pitchFamily="18" charset="0"/>
                    </a:rPr>
                    <m:t>𝑉</m:t>
                  </m:r>
                </m:e>
                <m:sup>
                  <m:r>
                    <a:rPr lang="pt-PT" sz="1400" b="0" i="1" kern="1200" smtClean="0">
                      <a:ln>
                        <a:noFill/>
                      </a:ln>
                      <a:latin typeface="Cambria Math" panose="02040503050406030204" pitchFamily="18" charset="0"/>
                    </a:rPr>
                    <m:t>2</m:t>
                  </m:r>
                </m:sup>
              </m:sSup>
            </m:oMath>
          </a14:m>
          <a:r>
            <a:rPr lang="en-US" sz="1400" b="0" i="0" kern="1200" dirty="0"/>
            <a:t>.</a:t>
          </a:r>
          <a:endParaRPr lang="pt-PT" sz="1400" kern="1200" dirty="0">
            <a:ln>
              <a:noFill/>
            </a:ln>
          </a:endParaRPr>
        </a:p>
      </dsp:txBody>
      <dsp:txXfrm>
        <a:off x="117463" y="1390516"/>
        <a:ext cx="3511584" cy="1675776"/>
      </dsp:txXfrm>
    </dsp:sp>
    <dsp:sp modelId="{BBB7EA14-48B4-40EA-9511-539B1477003F}">
      <dsp:nvSpPr>
        <dsp:cNvPr id="0" name=""/>
        <dsp:cNvSpPr/>
      </dsp:nvSpPr>
      <dsp:spPr>
        <a:xfrm>
          <a:off x="4189918" y="1379876"/>
          <a:ext cx="3171447" cy="1113653"/>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The space complexity of the Nearest Neighbor Heuristic is O(V+E), where V is the number of cities in the TSP instance and E is the number of connections between the cities.</a:t>
          </a:r>
          <a:endParaRPr lang="pt-PT" sz="1400" kern="1200" dirty="0">
            <a:ln>
              <a:noFill/>
            </a:ln>
          </a:endParaRPr>
        </a:p>
      </dsp:txBody>
      <dsp:txXfrm>
        <a:off x="4189918" y="1379876"/>
        <a:ext cx="3171447" cy="1113653"/>
      </dsp:txXfrm>
    </dsp:sp>
    <dsp:sp modelId="{90C744B5-A4D5-4027-B925-63D191B5AE58}">
      <dsp:nvSpPr>
        <dsp:cNvPr id="0" name=""/>
        <dsp:cNvSpPr/>
      </dsp:nvSpPr>
      <dsp:spPr>
        <a:xfrm>
          <a:off x="7973994" y="1425148"/>
          <a:ext cx="3558173" cy="182719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The Nearest Neighbor Heuristic offers a relatively low time complexity, making it efficient for solving TSP instances with a large number of cities. However, it should be noted that the heuristic does not guarantee an optimal solution and may produce suboptimal tours. Despite its simplicity, the Nearest Neighbor Heuristic provides a good trade-off between computational efficiency and solution quality.</a:t>
          </a:r>
          <a:endParaRPr lang="pt-PT" sz="1400" kern="1200" dirty="0">
            <a:ln>
              <a:noFill/>
            </a:ln>
          </a:endParaRPr>
        </a:p>
      </dsp:txBody>
      <dsp:txXfrm>
        <a:off x="7973994" y="1425148"/>
        <a:ext cx="3558173" cy="18271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77D21-5AFF-42FC-AFF5-1A5658CD7E11}">
      <dsp:nvSpPr>
        <dsp:cNvPr id="0" name=""/>
        <dsp:cNvSpPr/>
      </dsp:nvSpPr>
      <dsp:spPr>
        <a:xfrm>
          <a:off x="74936" y="1473928"/>
          <a:ext cx="3554114" cy="265071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The time complexity of the </a:t>
          </a:r>
          <a:r>
            <a:rPr lang="en-US" sz="1200" b="0" i="0" kern="1200" dirty="0" err="1"/>
            <a:t>Christofides</a:t>
          </a:r>
          <a:r>
            <a:rPr lang="en-US" sz="1200" b="0" i="0" kern="1200" dirty="0"/>
            <a:t> Algorithm for solving the TSP depends on the size of the input graph, typically represented by the number of cities. The algorithm involves several steps such as finding a minimum spanning tree, finding a minimum weight perfect matching, and constructing the final Hamiltonian cycle. The overall time complexity of the </a:t>
          </a:r>
          <a:r>
            <a:rPr lang="en-US" sz="1200" b="0" i="0" kern="1200" dirty="0" err="1"/>
            <a:t>Christofides</a:t>
          </a:r>
          <a:r>
            <a:rPr lang="en-US" sz="1200" b="0" i="0" kern="1200" dirty="0"/>
            <a:t> Algorithm is O(</a:t>
          </a:r>
          <a14:m xmlns:a14="http://schemas.microsoft.com/office/drawing/2010/main">
            <m:oMath xmlns:m="http://schemas.openxmlformats.org/officeDocument/2006/math">
              <m:sSup>
                <m:sSupPr>
                  <m:ctrlPr>
                    <a:rPr lang="pt-PT" sz="1200" b="0" i="1" kern="1200" smtClean="0">
                      <a:ln>
                        <a:noFill/>
                      </a:ln>
                      <a:latin typeface="Cambria Math" panose="02040503050406030204" pitchFamily="18" charset="0"/>
                    </a:rPr>
                  </m:ctrlPr>
                </m:sSupPr>
                <m:e>
                  <m:r>
                    <a:rPr lang="pt-PT" sz="1200" b="0" i="1" kern="1200" smtClean="0">
                      <a:ln>
                        <a:noFill/>
                      </a:ln>
                      <a:latin typeface="Cambria Math" panose="02040503050406030204" pitchFamily="18" charset="0"/>
                    </a:rPr>
                    <m:t>𝑛</m:t>
                  </m:r>
                </m:e>
                <m:sup>
                  <m:r>
                    <a:rPr lang="pt-PT" sz="1200" b="0" i="1" kern="1200" smtClean="0">
                      <a:ln>
                        <a:noFill/>
                      </a:ln>
                      <a:latin typeface="Cambria Math" panose="02040503050406030204" pitchFamily="18" charset="0"/>
                    </a:rPr>
                    <m:t>3</m:t>
                  </m:r>
                </m:sup>
              </m:sSup>
            </m:oMath>
          </a14:m>
          <a:r>
            <a:rPr lang="en-US" sz="1200" b="0" i="0" kern="1200" dirty="0"/>
            <a:t>), where n is the number of cities. This time complexity comes from finding the minimum weight perfect matching using the Blossom algorithm. In this project, to not ‘overcomplicate’, we used a greedy approach to this step, which has a better time complexity of O(</a:t>
          </a:r>
          <a14:m xmlns:a14="http://schemas.microsoft.com/office/drawing/2010/main">
            <m:oMath xmlns:m="http://schemas.openxmlformats.org/officeDocument/2006/math">
              <m:sSup>
                <m:sSupPr>
                  <m:ctrlPr>
                    <a:rPr lang="pt-PT" sz="1200" b="0" i="1" kern="1200" smtClean="0">
                      <a:ln>
                        <a:noFill/>
                      </a:ln>
                      <a:latin typeface="Cambria Math" panose="02040503050406030204" pitchFamily="18" charset="0"/>
                    </a:rPr>
                  </m:ctrlPr>
                </m:sSupPr>
                <m:e>
                  <m:r>
                    <a:rPr lang="pt-PT" sz="1200" b="0" i="1" kern="1200" smtClean="0">
                      <a:ln>
                        <a:noFill/>
                      </a:ln>
                      <a:latin typeface="Cambria Math" panose="02040503050406030204" pitchFamily="18" charset="0"/>
                    </a:rPr>
                    <m:t>𝑛</m:t>
                  </m:r>
                </m:e>
                <m:sup>
                  <m:r>
                    <a:rPr lang="pt-PT" sz="1200" b="0" i="1" kern="1200" smtClean="0">
                      <a:ln>
                        <a:noFill/>
                      </a:ln>
                      <a:latin typeface="Cambria Math" panose="02040503050406030204" pitchFamily="18" charset="0"/>
                    </a:rPr>
                    <m:t>2</m:t>
                  </m:r>
                </m:sup>
              </m:sSup>
            </m:oMath>
          </a14:m>
          <a:r>
            <a:rPr lang="en-US" sz="1200" b="0" i="0" kern="1200" dirty="0"/>
            <a:t>) and yields a matching that is still perfect but not minimum weight (this makes the algorithm not guarantee the 3/2 bound).</a:t>
          </a:r>
          <a:endParaRPr lang="pt-PT" sz="1200" kern="1200" dirty="0">
            <a:ln>
              <a:noFill/>
            </a:ln>
          </a:endParaRPr>
        </a:p>
      </dsp:txBody>
      <dsp:txXfrm>
        <a:off x="74936" y="1473928"/>
        <a:ext cx="3554114" cy="2650715"/>
      </dsp:txXfrm>
    </dsp:sp>
    <dsp:sp modelId="{BBB7EA14-48B4-40EA-9511-539B1477003F}">
      <dsp:nvSpPr>
        <dsp:cNvPr id="0" name=""/>
        <dsp:cNvSpPr/>
      </dsp:nvSpPr>
      <dsp:spPr>
        <a:xfrm>
          <a:off x="4226161" y="1521713"/>
          <a:ext cx="3157304" cy="206225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The space complexity of the </a:t>
          </a:r>
          <a:r>
            <a:rPr lang="en-US" sz="1200" b="0" i="0" kern="1200" dirty="0" err="1"/>
            <a:t>Christofides</a:t>
          </a:r>
          <a:r>
            <a:rPr lang="en-US" sz="1200" b="0" i="0" kern="1200" dirty="0"/>
            <a:t> Algorithm is primarily determined by the data structures used to represent the input graph and intermediate results. The algorithm requires storing the adjacency matrix or adjacency list to represent the graph, as well as additional data structures for intermediate computations. The space complexity of the </a:t>
          </a:r>
          <a:r>
            <a:rPr lang="en-US" sz="1200" b="0" i="0" kern="1200" dirty="0" err="1"/>
            <a:t>Christofides</a:t>
          </a:r>
          <a:r>
            <a:rPr lang="en-US" sz="1200" b="0" i="0" kern="1200" dirty="0"/>
            <a:t> Algorithm is therefore O(V + E). Although the space requirements grow with the number of cities, it is generally manageable for practical problem instances.</a:t>
          </a:r>
          <a:endParaRPr lang="pt-PT" sz="1200" kern="1200" dirty="0">
            <a:ln>
              <a:noFill/>
            </a:ln>
          </a:endParaRPr>
        </a:p>
      </dsp:txBody>
      <dsp:txXfrm>
        <a:off x="4226161" y="1521713"/>
        <a:ext cx="3157304" cy="2062256"/>
      </dsp:txXfrm>
    </dsp:sp>
    <dsp:sp modelId="{90C744B5-A4D5-4027-B925-63D191B5AE58}">
      <dsp:nvSpPr>
        <dsp:cNvPr id="0" name=""/>
        <dsp:cNvSpPr/>
      </dsp:nvSpPr>
      <dsp:spPr>
        <a:xfrm>
          <a:off x="7973976" y="1487662"/>
          <a:ext cx="3542306" cy="244741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ln>
                <a:noFill/>
              </a:ln>
            </a:rPr>
            <a:t>The </a:t>
          </a:r>
          <a:r>
            <a:rPr lang="en-US" sz="1200" b="0" i="0" kern="1200" dirty="0" err="1">
              <a:ln>
                <a:noFill/>
              </a:ln>
            </a:rPr>
            <a:t>Christofides</a:t>
          </a:r>
          <a:r>
            <a:rPr lang="en-US" sz="1200" b="0" i="0" kern="1200" dirty="0">
              <a:ln>
                <a:noFill/>
              </a:ln>
            </a:rPr>
            <a:t> Algorithm provides an approximation solution for the TSP with a performance guarantee of at most 1.5 times the optimal solution. By incorporating the minimum weight perfect matching in the algorithm, it helps to reduce the total distance traveled compared to simpler heuristics like the Triangle Approximation. However, the algorithm's time complexity of O(</a:t>
          </a:r>
          <a14:m xmlns:a14="http://schemas.microsoft.com/office/drawing/2010/main">
            <m:oMath xmlns:m="http://schemas.openxmlformats.org/officeDocument/2006/math">
              <m:sSup>
                <m:sSupPr>
                  <m:ctrlPr>
                    <a:rPr lang="pt-PT" sz="1200" b="0" i="1" kern="1200" smtClean="0">
                      <a:ln>
                        <a:noFill/>
                      </a:ln>
                      <a:latin typeface="Cambria Math" panose="02040503050406030204" pitchFamily="18" charset="0"/>
                    </a:rPr>
                  </m:ctrlPr>
                </m:sSupPr>
                <m:e>
                  <m:r>
                    <a:rPr lang="pt-PT" sz="1200" b="0" i="1" kern="1200" smtClean="0">
                      <a:ln>
                        <a:noFill/>
                      </a:ln>
                      <a:latin typeface="Cambria Math" panose="02040503050406030204" pitchFamily="18" charset="0"/>
                    </a:rPr>
                    <m:t>𝑛</m:t>
                  </m:r>
                </m:e>
                <m:sup>
                  <m:r>
                    <a:rPr lang="pt-PT" sz="1200" b="0" i="1" kern="1200" smtClean="0">
                      <a:ln>
                        <a:noFill/>
                      </a:ln>
                      <a:latin typeface="Cambria Math" panose="02040503050406030204" pitchFamily="18" charset="0"/>
                    </a:rPr>
                    <m:t>3</m:t>
                  </m:r>
                </m:sup>
              </m:sSup>
            </m:oMath>
          </a14:m>
          <a:r>
            <a:rPr lang="en-US" sz="1200" b="0" i="0" kern="1200" dirty="0">
              <a:ln>
                <a:noFill/>
              </a:ln>
            </a:rPr>
            <a:t>) makes it less efficient for larger problem instances, where faster heuristic approaches like the Triangle Approximation may be preferred. Despite the higher time complexity, the </a:t>
          </a:r>
          <a:r>
            <a:rPr lang="en-US" sz="1200" b="0" i="0" kern="1200" dirty="0" err="1">
              <a:ln>
                <a:noFill/>
              </a:ln>
            </a:rPr>
            <a:t>Christofides</a:t>
          </a:r>
          <a:r>
            <a:rPr lang="en-US" sz="1200" b="0" i="0" kern="1200" dirty="0">
              <a:ln>
                <a:noFill/>
              </a:ln>
            </a:rPr>
            <a:t> Algorithm is valuable when an approximate solution within a certain factor of the optimal solution is needed, and a better approximation is desired than simpler heuristics.</a:t>
          </a:r>
          <a:endParaRPr lang="pt-PT" sz="1200" kern="1200" dirty="0">
            <a:ln>
              <a:noFill/>
            </a:ln>
          </a:endParaRPr>
        </a:p>
      </dsp:txBody>
      <dsp:txXfrm>
        <a:off x="7973976" y="1487662"/>
        <a:ext cx="3542306" cy="244741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F5E9D-E3A6-4E93-F8F5-59D37E031982}"/>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3BFD4C08-3D9E-22EE-23F2-DDF851C50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F8D4BD7E-A4C3-2DDC-19BA-97458338FE13}"/>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3C930731-444B-9ED3-9AD2-1B843B035AF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F7CDC3B-5D4E-A464-FB7C-BB6DF788278B}"/>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70970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7B6D2-5DD3-0B4C-FB00-F21210C87ECE}"/>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6234C15-B7C8-ED52-F889-6DB853956468}"/>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43CADAD9-2E90-58AA-75ED-4538683BC400}"/>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C7FCECE8-158A-A544-7822-841B728067E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B047FDC-4B33-DBB6-AFF9-BF1C5D51B345}"/>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3228215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BBBE26A-4CA7-460C-A4DF-8DD73010E578}"/>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C6AE4559-247A-2C1A-D03F-8BECB2D56615}"/>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A83C539D-CF0C-585F-56A0-C24938E80136}"/>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D10EA9D6-E32F-ABC1-12EB-C68C471004D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CFDA7170-0973-3E4F-AD77-41559427B9A7}"/>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80531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F6A24-AFBE-00B9-76DF-62DD122063A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394E4EE4-311E-7CFC-61C6-AAB7D4ECF9A7}"/>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76D1E6C-D57D-C2F6-1520-E7BE5190E9D1}"/>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021C8800-C6E8-EF67-FA3D-F3B53F14F68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0878AC8-1F64-C4B6-9CA4-07CA196198AA}"/>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2676343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61A795-05A7-49AD-58B7-2DF64E61E74E}"/>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318B91D-EC4C-563B-9D7D-E52988ACE8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EA70735E-82EA-53BE-0C4A-F6E673DEA93F}"/>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85516F3A-F033-8267-304E-CC3DB1C1E43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4A301E22-72DD-5D18-8BE4-99D6919DDE60}"/>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71776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E7509-7B4B-DB79-3E1E-75C59923354F}"/>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DC1A5291-2E73-11CD-31E5-66CC455D92E9}"/>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5D9D2CA8-4226-0BBE-D875-A2D3D05F63A3}"/>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F1A64A02-2AAB-0CF9-E394-8658E957BE96}"/>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6" name="Marcador de Posição do Rodapé 5">
            <a:extLst>
              <a:ext uri="{FF2B5EF4-FFF2-40B4-BE49-F238E27FC236}">
                <a16:creationId xmlns:a16="http://schemas.microsoft.com/office/drawing/2014/main" id="{8806D0C4-38E2-25CD-7E6C-1B66AED2DEA2}"/>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FE03159E-3D97-A052-C74A-096C7FD6BA84}"/>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02409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A11BB-8FAE-3630-258E-DCCA64741F89}"/>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9E8BAB4D-1EBE-C700-0D4F-0FF71627B3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8E1A5605-ED19-3D9B-4D2F-29A21A03E65A}"/>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5167DE4-F899-BEF5-B5EE-CAA97468B1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53D92D62-A948-8025-723F-5E4C42FDE822}"/>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CAB19E5E-F43D-D301-FD24-DEBB7E77227B}"/>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8" name="Marcador de Posição do Rodapé 7">
            <a:extLst>
              <a:ext uri="{FF2B5EF4-FFF2-40B4-BE49-F238E27FC236}">
                <a16:creationId xmlns:a16="http://schemas.microsoft.com/office/drawing/2014/main" id="{CE1A7749-9453-53A5-DF47-20D7C44096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106EC56-13F7-1CB7-D7F9-84C316440107}"/>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27890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2B19AF-9752-54C7-600C-A8C83D38151A}"/>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6E420A50-9B26-B1F4-E9ED-52986A13CF96}"/>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4" name="Marcador de Posição do Rodapé 3">
            <a:extLst>
              <a:ext uri="{FF2B5EF4-FFF2-40B4-BE49-F238E27FC236}">
                <a16:creationId xmlns:a16="http://schemas.microsoft.com/office/drawing/2014/main" id="{4284EFF4-EE01-6AC0-0900-01F4B18BA14F}"/>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2CD76F82-A84E-A40F-AFF0-BE7D08A13F68}"/>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910361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177FEF3-1F51-10D8-A2B1-BDFF76425EAC}"/>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3" name="Marcador de Posição do Rodapé 2">
            <a:extLst>
              <a:ext uri="{FF2B5EF4-FFF2-40B4-BE49-F238E27FC236}">
                <a16:creationId xmlns:a16="http://schemas.microsoft.com/office/drawing/2014/main" id="{5F3FFB6F-3E24-AF0C-5D01-B11E5E693C03}"/>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A490FB9C-F204-F602-A8BB-F167EB54D577}"/>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16335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25422-679F-CA89-518B-4D33DB8A235E}"/>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E43C8ED9-604E-C44F-1DE7-BE4E33F79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B8530337-5A4B-138B-E3C8-928610719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F05FE07C-104A-BF75-65FA-811737190795}"/>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6" name="Marcador de Posição do Rodapé 5">
            <a:extLst>
              <a:ext uri="{FF2B5EF4-FFF2-40B4-BE49-F238E27FC236}">
                <a16:creationId xmlns:a16="http://schemas.microsoft.com/office/drawing/2014/main" id="{BC93AB78-61F6-973C-C027-D1B7719D887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C7481F63-3E3B-2951-D882-32903B117B8A}"/>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333233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6D2A9-9DC5-3735-1937-E9F05ADA16B0}"/>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84DC0CDB-65E2-0CE8-BA83-327B3DF86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3FC57128-1964-5DE5-7060-332E55149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8250AD03-0F53-9AB7-0E6F-B351E663F6FC}"/>
              </a:ext>
            </a:extLst>
          </p:cNvPr>
          <p:cNvSpPr>
            <a:spLocks noGrp="1"/>
          </p:cNvSpPr>
          <p:nvPr>
            <p:ph type="dt" sz="half" idx="10"/>
          </p:nvPr>
        </p:nvSpPr>
        <p:spPr/>
        <p:txBody>
          <a:bodyPr/>
          <a:lstStyle/>
          <a:p>
            <a:fld id="{B0717F89-A0BB-4CA2-AE20-3F0A24A10879}" type="datetimeFigureOut">
              <a:rPr lang="pt-PT" smtClean="0"/>
              <a:t>05/06/2023</a:t>
            </a:fld>
            <a:endParaRPr lang="pt-PT"/>
          </a:p>
        </p:txBody>
      </p:sp>
      <p:sp>
        <p:nvSpPr>
          <p:cNvPr id="6" name="Marcador de Posição do Rodapé 5">
            <a:extLst>
              <a:ext uri="{FF2B5EF4-FFF2-40B4-BE49-F238E27FC236}">
                <a16:creationId xmlns:a16="http://schemas.microsoft.com/office/drawing/2014/main" id="{53A62590-9DAA-7F1C-9236-27F159BF12BD}"/>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9264F805-DC6B-ACA1-FBE0-C7DFFA4BE466}"/>
              </a:ext>
            </a:extLst>
          </p:cNvPr>
          <p:cNvSpPr>
            <a:spLocks noGrp="1"/>
          </p:cNvSpPr>
          <p:nvPr>
            <p:ph type="sldNum" sz="quarter" idx="12"/>
          </p:nvPr>
        </p:nvSpPr>
        <p:spPr/>
        <p:txBody>
          <a:bodyPr/>
          <a:lstStyle/>
          <a:p>
            <a:fld id="{F997E428-BD2E-43FF-BEA3-9EE6BF4D3DF9}" type="slidenum">
              <a:rPr lang="pt-PT" smtClean="0"/>
              <a:t>‹nº›</a:t>
            </a:fld>
            <a:endParaRPr lang="pt-PT"/>
          </a:p>
        </p:txBody>
      </p:sp>
    </p:spTree>
    <p:extLst>
      <p:ext uri="{BB962C8B-B14F-4D97-AF65-F5344CB8AC3E}">
        <p14:creationId xmlns:p14="http://schemas.microsoft.com/office/powerpoint/2010/main" val="295469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3A5DF56F-1670-D0B2-2F17-5E585FBCC8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EB9F05C8-C8F7-FA97-1273-E73F72061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87A05EC-7587-C441-CC9B-D540AA1E92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17F89-A0BB-4CA2-AE20-3F0A24A10879}" type="datetimeFigureOut">
              <a:rPr lang="pt-PT" smtClean="0"/>
              <a:t>05/06/2023</a:t>
            </a:fld>
            <a:endParaRPr lang="pt-PT"/>
          </a:p>
        </p:txBody>
      </p:sp>
      <p:sp>
        <p:nvSpPr>
          <p:cNvPr id="5" name="Marcador de Posição do Rodapé 4">
            <a:extLst>
              <a:ext uri="{FF2B5EF4-FFF2-40B4-BE49-F238E27FC236}">
                <a16:creationId xmlns:a16="http://schemas.microsoft.com/office/drawing/2014/main" id="{F286264B-54CC-81EB-7E15-2CFEFEADF3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1DDEC118-2594-E857-E0E8-65F995105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7E428-BD2E-43FF-BEA3-9EE6BF4D3DF9}" type="slidenum">
              <a:rPr lang="pt-PT" smtClean="0"/>
              <a:t>‹nº›</a:t>
            </a:fld>
            <a:endParaRPr lang="pt-PT"/>
          </a:p>
        </p:txBody>
      </p:sp>
    </p:spTree>
    <p:extLst>
      <p:ext uri="{BB962C8B-B14F-4D97-AF65-F5344CB8AC3E}">
        <p14:creationId xmlns:p14="http://schemas.microsoft.com/office/powerpoint/2010/main" val="3520984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23D8F0B5-CF7F-EF4D-05A4-9DC46A129219}"/>
              </a:ext>
            </a:extLst>
          </p:cNvPr>
          <p:cNvGrpSpPr/>
          <p:nvPr/>
        </p:nvGrpSpPr>
        <p:grpSpPr>
          <a:xfrm>
            <a:off x="-2966784" y="523136"/>
            <a:ext cx="12644319" cy="5811729"/>
            <a:chOff x="-2966784" y="523136"/>
            <a:chExt cx="12644319" cy="5811729"/>
          </a:xfrm>
        </p:grpSpPr>
        <p:sp>
          <p:nvSpPr>
            <p:cNvPr id="15" name="Retângulo 14">
              <a:extLst>
                <a:ext uri="{FF2B5EF4-FFF2-40B4-BE49-F238E27FC236}">
                  <a16:creationId xmlns:a16="http://schemas.microsoft.com/office/drawing/2014/main" id="{C6C99225-0EA3-1E9D-8277-E8E497A76552}"/>
                </a:ext>
              </a:extLst>
            </p:cNvPr>
            <p:cNvSpPr/>
            <p:nvPr/>
          </p:nvSpPr>
          <p:spPr>
            <a:xfrm rot="19236366">
              <a:off x="-2966784" y="523136"/>
              <a:ext cx="12644319" cy="5811729"/>
            </a:xfrm>
            <a:prstGeom prst="rect">
              <a:avLst/>
            </a:prstGeom>
            <a:solidFill>
              <a:schemeClr val="accent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6" name="CaixaDeTexto 15">
              <a:extLst>
                <a:ext uri="{FF2B5EF4-FFF2-40B4-BE49-F238E27FC236}">
                  <a16:creationId xmlns:a16="http://schemas.microsoft.com/office/drawing/2014/main" id="{B27323DF-42FF-CF1B-9BD4-B464FA7C4AC5}"/>
                </a:ext>
              </a:extLst>
            </p:cNvPr>
            <p:cNvSpPr txBox="1"/>
            <p:nvPr/>
          </p:nvSpPr>
          <p:spPr>
            <a:xfrm>
              <a:off x="1403636" y="2070937"/>
              <a:ext cx="5260939" cy="1138773"/>
            </a:xfrm>
            <a:prstGeom prst="rect">
              <a:avLst/>
            </a:prstGeom>
            <a:noFill/>
          </p:spPr>
          <p:txBody>
            <a:bodyPr wrap="square" rtlCol="0">
              <a:spAutoFit/>
            </a:bodyPr>
            <a:lstStyle/>
            <a:p>
              <a:r>
                <a:rPr lang="pt-PT" sz="4400" dirty="0">
                  <a:solidFill>
                    <a:schemeClr val="bg1"/>
                  </a:solidFill>
                  <a:latin typeface="Amasis MT Pro Black" panose="020B0604020202020204" pitchFamily="18" charset="0"/>
                </a:rPr>
                <a:t>Travelling </a:t>
              </a:r>
              <a:r>
                <a:rPr lang="en-US" sz="4400" dirty="0">
                  <a:solidFill>
                    <a:schemeClr val="bg1"/>
                  </a:solidFill>
                  <a:latin typeface="Amasis MT Pro Black" panose="020B0604020202020204" pitchFamily="18" charset="0"/>
                </a:rPr>
                <a:t>Salesman</a:t>
              </a:r>
              <a:r>
                <a:rPr lang="pt-PT" sz="4400" dirty="0">
                  <a:solidFill>
                    <a:schemeClr val="bg1"/>
                  </a:solidFill>
                  <a:latin typeface="Amasis MT Pro Black" panose="020B0604020202020204" pitchFamily="18" charset="0"/>
                </a:rPr>
                <a:t> </a:t>
              </a:r>
            </a:p>
            <a:p>
              <a:r>
                <a:rPr lang="en-US" sz="2400" dirty="0">
                  <a:solidFill>
                    <a:schemeClr val="bg1"/>
                  </a:solidFill>
                  <a:latin typeface="Amasis MT Pro Black" panose="020B0604020202020204" pitchFamily="18" charset="0"/>
                </a:rPr>
                <a:t>Problem</a:t>
              </a:r>
            </a:p>
          </p:txBody>
        </p:sp>
        <p:sp>
          <p:nvSpPr>
            <p:cNvPr id="17" name="CaixaDeTexto 16">
              <a:extLst>
                <a:ext uri="{FF2B5EF4-FFF2-40B4-BE49-F238E27FC236}">
                  <a16:creationId xmlns:a16="http://schemas.microsoft.com/office/drawing/2014/main" id="{B2B43D04-08EF-4605-6188-2856294BE7FE}"/>
                </a:ext>
              </a:extLst>
            </p:cNvPr>
            <p:cNvSpPr txBox="1"/>
            <p:nvPr/>
          </p:nvSpPr>
          <p:spPr>
            <a:xfrm>
              <a:off x="1396598" y="4302252"/>
              <a:ext cx="3847094" cy="923330"/>
            </a:xfrm>
            <a:prstGeom prst="rect">
              <a:avLst/>
            </a:prstGeom>
            <a:noFill/>
          </p:spPr>
          <p:txBody>
            <a:bodyPr wrap="square" rtlCol="0">
              <a:spAutoFit/>
            </a:bodyPr>
            <a:lstStyle/>
            <a:p>
              <a:r>
                <a:rPr lang="en-US" dirty="0">
                  <a:solidFill>
                    <a:schemeClr val="bg1"/>
                  </a:solidFill>
                  <a:latin typeface="Amasis MT Pro Medium" panose="02040604050005020304" pitchFamily="18" charset="0"/>
                </a:rPr>
                <a:t>Duarte Gonçalves – up202108772</a:t>
              </a:r>
            </a:p>
            <a:p>
              <a:r>
                <a:rPr lang="en-US" dirty="0">
                  <a:solidFill>
                    <a:schemeClr val="bg1"/>
                  </a:solidFill>
                  <a:latin typeface="Amasis MT Pro Medium" panose="02040604050005020304" pitchFamily="18" charset="0"/>
                </a:rPr>
                <a:t>Marco Vilas Boas – up202108774</a:t>
              </a:r>
            </a:p>
            <a:p>
              <a:r>
                <a:rPr lang="en-US" dirty="0">
                  <a:solidFill>
                    <a:schemeClr val="bg1"/>
                  </a:solidFill>
                  <a:latin typeface="Amasis MT Pro Medium" panose="02040604050005020304" pitchFamily="18" charset="0"/>
                </a:rPr>
                <a:t>Pedro Landolt – up202103337</a:t>
              </a:r>
            </a:p>
          </p:txBody>
        </p:sp>
      </p:grpSp>
      <p:grpSp>
        <p:nvGrpSpPr>
          <p:cNvPr id="7" name="Agrupar 6">
            <a:extLst>
              <a:ext uri="{FF2B5EF4-FFF2-40B4-BE49-F238E27FC236}">
                <a16:creationId xmlns:a16="http://schemas.microsoft.com/office/drawing/2014/main" id="{B3B93DC8-3F41-0668-847B-8E062D56B546}"/>
              </a:ext>
            </a:extLst>
          </p:cNvPr>
          <p:cNvGrpSpPr/>
          <p:nvPr/>
        </p:nvGrpSpPr>
        <p:grpSpPr>
          <a:xfrm>
            <a:off x="4110651" y="-2159588"/>
            <a:ext cx="12174814" cy="7993460"/>
            <a:chOff x="4110651" y="-2159588"/>
            <a:chExt cx="12174814" cy="7993460"/>
          </a:xfrm>
          <a:blipFill dpi="0" rotWithShape="0">
            <a:blip r:embed="rId2"/>
            <a:srcRect/>
            <a:tile tx="-1397000" ty="3575050" sx="100000" sy="100000" flip="none" algn="tl"/>
          </a:blipFill>
        </p:grpSpPr>
        <p:sp>
          <p:nvSpPr>
            <p:cNvPr id="4" name="Retângulo 3">
              <a:extLst>
                <a:ext uri="{FF2B5EF4-FFF2-40B4-BE49-F238E27FC236}">
                  <a16:creationId xmlns:a16="http://schemas.microsoft.com/office/drawing/2014/main" id="{6159E620-EDB7-174D-B0C0-7CFE6FF2F2C5}"/>
                </a:ext>
              </a:extLst>
            </p:cNvPr>
            <p:cNvSpPr/>
            <p:nvPr/>
          </p:nvSpPr>
          <p:spPr>
            <a:xfrm rot="19241541">
              <a:off x="5468112" y="941831"/>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9170C9F3-EAC3-9877-3031-CB208EEDC618}"/>
                </a:ext>
              </a:extLst>
            </p:cNvPr>
            <p:cNvSpPr/>
            <p:nvPr/>
          </p:nvSpPr>
          <p:spPr>
            <a:xfrm rot="19241541">
              <a:off x="8385049" y="2770632"/>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7F95CB5B-2007-A142-21EF-652C8E96393B}"/>
                </a:ext>
              </a:extLst>
            </p:cNvPr>
            <p:cNvSpPr/>
            <p:nvPr/>
          </p:nvSpPr>
          <p:spPr>
            <a:xfrm rot="19241541">
              <a:off x="4110651" y="-2159588"/>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13" name="image1.png" descr="Uma imagem com texto&#10;&#10;Descrição gerada automaticamente">
            <a:extLst>
              <a:ext uri="{FF2B5EF4-FFF2-40B4-BE49-F238E27FC236}">
                <a16:creationId xmlns:a16="http://schemas.microsoft.com/office/drawing/2014/main" id="{D786E977-B50C-0804-3FF6-DF39EEF0DE5C}"/>
              </a:ext>
            </a:extLst>
          </p:cNvPr>
          <p:cNvPicPr/>
          <p:nvPr/>
        </p:nvPicPr>
        <p:blipFill>
          <a:blip r:embed="rId3">
            <a:extLst>
              <a:ext uri="{BEBA8EAE-BF5A-486C-A8C5-ECC9F3942E4B}">
                <a14:imgProps xmlns:a14="http://schemas.microsoft.com/office/drawing/2010/main">
                  <a14:imgLayer r:embed="rId4">
                    <a14:imgEffect>
                      <a14:backgroundRemoval t="4375" b="91250" l="5750" r="95750">
                        <a14:foregroundMark x1="10947" y1="6926" x2="41250" y2="1875"/>
                        <a14:foregroundMark x1="8422" y1="7347" x2="8744" y2="7293"/>
                        <a14:foregroundMark x1="41250" y1="1875" x2="77750" y2="4375"/>
                        <a14:foregroundMark x1="77750" y1="4375" x2="25750" y2="6875"/>
                        <a14:foregroundMark x1="25750" y1="6875" x2="88500" y2="4375"/>
                        <a14:foregroundMark x1="88500" y1="4375" x2="23500" y2="15000"/>
                        <a14:foregroundMark x1="23500" y1="15000" x2="70750" y2="15000"/>
                        <a14:foregroundMark x1="70750" y1="15000" x2="25000" y2="24375"/>
                        <a14:foregroundMark x1="25000" y1="24375" x2="48750" y2="20625"/>
                        <a14:foregroundMark x1="48750" y1="20625" x2="74500" y2="51875"/>
                        <a14:foregroundMark x1="74500" y1="51875" x2="31000" y2="65000"/>
                        <a14:foregroundMark x1="31000" y1="65000" x2="28750" y2="68125"/>
                        <a14:foregroundMark x1="58250" y1="29375" x2="28250" y2="26250"/>
                        <a14:foregroundMark x1="28250" y1="26250" x2="56000" y2="38750"/>
                        <a14:foregroundMark x1="56000" y1="38750" x2="31000" y2="41875"/>
                        <a14:foregroundMark x1="41750" y1="33125" x2="14500" y2="46875"/>
                        <a14:foregroundMark x1="14500" y1="46875" x2="12500" y2="43750"/>
                        <a14:foregroundMark x1="5795" y1="16456" x2="11750" y2="43750"/>
                        <a14:foregroundMark x1="15250" y1="33125" x2="10000" y2="58750"/>
                        <a14:foregroundMark x1="7250" y1="21250" x2="12000" y2="80000"/>
                        <a14:foregroundMark x1="11000" y1="38125" x2="6250" y2="87500"/>
                        <a14:foregroundMark x1="9750" y1="45625" x2="8750" y2="86250"/>
                        <a14:foregroundMark x1="9250" y1="52500" x2="10000" y2="91250"/>
                        <a14:foregroundMark x1="5750" y1="55625" x2="8250" y2="86875"/>
                        <a14:foregroundMark x1="6000" y1="48125" x2="5750" y2="85625"/>
                        <a14:foregroundMark x1="8250" y1="40000" x2="6250" y2="80625"/>
                        <a14:foregroundMark x1="7000" y1="33125" x2="8250" y2="83750"/>
                        <a14:foregroundMark x1="6500" y1="36250" x2="10750" y2="91250"/>
                        <a14:foregroundMark x1="9000" y1="82500" x2="52000" y2="73750"/>
                        <a14:foregroundMark x1="52000" y1="73750" x2="84000" y2="80625"/>
                        <a14:foregroundMark x1="91750" y1="78750" x2="85750" y2="80000"/>
                        <a14:foregroundMark x1="90250" y1="80625" x2="65500" y2="81250"/>
                        <a14:foregroundMark x1="65500" y1="81250" x2="85750" y2="65000"/>
                        <a14:foregroundMark x1="91750" y1="65000" x2="67750" y2="71250"/>
                        <a14:foregroundMark x1="95750" y1="62500" x2="77750" y2="71875"/>
                        <a14:foregroundMark x1="94000" y1="62500" x2="66000" y2="66875"/>
                        <a14:foregroundMark x1="86000" y1="68125" x2="61500" y2="82500"/>
                        <a14:foregroundMark x1="95250" y1="75000" x2="42750" y2="83125"/>
                        <a14:foregroundMark x1="79250" y1="82500" x2="37250" y2="84375"/>
                        <a14:foregroundMark x1="58000" y1="86250" x2="17250" y2="86250"/>
                        <a14:foregroundMark x1="39250" y1="83750" x2="76250" y2="80625"/>
                        <a14:foregroundMark x1="63000" y1="83750" x2="89750" y2="81250"/>
                        <a14:foregroundMark x1="58000" y1="83125" x2="94250" y2="83750"/>
                        <a14:foregroundMark x1="74000" y1="86250" x2="82000" y2="83750"/>
                        <a14:foregroundMark x1="71000" y1="26875" x2="80000" y2="51250"/>
                        <a14:foregroundMark x1="89250" y1="59375" x2="89250" y2="59375"/>
                        <a14:foregroundMark x1="10500" y1="14375" x2="10000" y2="15000"/>
                        <a14:backgroundMark x1="96750" y1="5000" x2="94500" y2="3125"/>
                        <a14:backgroundMark x1="93750" y1="3750" x2="93750" y2="3750"/>
                        <a14:backgroundMark x1="92500" y1="3125" x2="92500" y2="3125"/>
                        <a14:backgroundMark x1="91500" y1="2500" x2="91500" y2="2500"/>
                        <a14:backgroundMark x1="91000" y1="3125" x2="90750" y2="3125"/>
                        <a14:backgroundMark x1="88000" y1="3750" x2="88000" y2="3750"/>
                        <a14:backgroundMark x1="88250" y1="4375" x2="88250" y2="4375"/>
                        <a14:backgroundMark x1="86250" y1="3125" x2="86250" y2="3125"/>
                        <a14:backgroundMark x1="6000" y1="3750" x2="6250" y2="3125"/>
                        <a14:backgroundMark x1="6500" y1="2500" x2="7250" y2="1875"/>
                        <a14:backgroundMark x1="8250" y1="2500" x2="8250" y2="2500"/>
                        <a14:backgroundMark x1="9750" y1="1250" x2="9750" y2="1250"/>
                        <a14:backgroundMark x1="9000" y1="1875" x2="9000" y2="1875"/>
                        <a14:backgroundMark x1="9250" y1="3125" x2="8000" y2="5625"/>
                        <a14:backgroundMark x1="6750" y1="7500" x2="6500" y2="8125"/>
                        <a14:backgroundMark x1="7839" y1="7009" x2="8000" y2="6875"/>
                        <a14:backgroundMark x1="8500" y1="7500" x2="8246" y2="8135"/>
                      </a14:backgroundRemoval>
                    </a14:imgEffect>
                  </a14:imgLayer>
                </a14:imgProps>
              </a:ext>
            </a:extLst>
          </a:blip>
          <a:srcRect/>
          <a:stretch>
            <a:fillRect/>
          </a:stretch>
        </p:blipFill>
        <p:spPr>
          <a:xfrm>
            <a:off x="5004138" y="5833726"/>
            <a:ext cx="2183724" cy="873490"/>
          </a:xfrm>
          <a:prstGeom prst="rect">
            <a:avLst/>
          </a:prstGeom>
          <a:ln/>
        </p:spPr>
      </p:pic>
    </p:spTree>
    <p:extLst>
      <p:ext uri="{BB962C8B-B14F-4D97-AF65-F5344CB8AC3E}">
        <p14:creationId xmlns:p14="http://schemas.microsoft.com/office/powerpoint/2010/main" val="313539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0-#ppt_w/2"/>
                                          </p:val>
                                        </p:tav>
                                        <p:tav tm="100000">
                                          <p:val>
                                            <p:strVal val="#ppt_x"/>
                                          </p:val>
                                        </p:tav>
                                      </p:tavLst>
                                    </p:anim>
                                    <p:anim calcmode="lin" valueType="num">
                                      <p:cBhvr additive="base">
                                        <p:cTn id="12" dur="10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919B8EFE-8EFF-651C-4277-E75B62649E4B}"/>
              </a:ext>
            </a:extLst>
          </p:cNvPr>
          <p:cNvSpPr/>
          <p:nvPr/>
        </p:nvSpPr>
        <p:spPr>
          <a:xfrm>
            <a:off x="-711124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graphicFrame>
        <p:nvGraphicFramePr>
          <p:cNvPr id="6" name="Diagrama 5">
            <a:extLst>
              <a:ext uri="{FF2B5EF4-FFF2-40B4-BE49-F238E27FC236}">
                <a16:creationId xmlns:a16="http://schemas.microsoft.com/office/drawing/2014/main" id="{4A5F76D8-06E9-FEDD-4B8C-482B2D97873A}"/>
              </a:ext>
            </a:extLst>
          </p:cNvPr>
          <p:cNvGraphicFramePr/>
          <p:nvPr>
            <p:extLst>
              <p:ext uri="{D42A27DB-BD31-4B8C-83A1-F6EECF244321}">
                <p14:modId xmlns:p14="http://schemas.microsoft.com/office/powerpoint/2010/main" val="1684998527"/>
              </p:ext>
            </p:extLst>
          </p:nvPr>
        </p:nvGraphicFramePr>
        <p:xfrm>
          <a:off x="320355" y="1912842"/>
          <a:ext cx="11585505" cy="55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Conexão reta 7">
            <a:extLst>
              <a:ext uri="{FF2B5EF4-FFF2-40B4-BE49-F238E27FC236}">
                <a16:creationId xmlns:a16="http://schemas.microsoft.com/office/drawing/2014/main" id="{4394F0B1-ADC7-9BA2-D56F-E08DA5206192}"/>
              </a:ext>
            </a:extLst>
          </p:cNvPr>
          <p:cNvCxnSpPr>
            <a:cxnSpLocks/>
          </p:cNvCxnSpPr>
          <p:nvPr/>
        </p:nvCxnSpPr>
        <p:spPr>
          <a:xfrm>
            <a:off x="4178808" y="3333831"/>
            <a:ext cx="0" cy="28523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xão reta 8">
            <a:extLst>
              <a:ext uri="{FF2B5EF4-FFF2-40B4-BE49-F238E27FC236}">
                <a16:creationId xmlns:a16="http://schemas.microsoft.com/office/drawing/2014/main" id="{5F0CEF63-445F-8208-7D4C-254120206D27}"/>
              </a:ext>
            </a:extLst>
          </p:cNvPr>
          <p:cNvCxnSpPr>
            <a:cxnSpLocks/>
          </p:cNvCxnSpPr>
          <p:nvPr/>
        </p:nvCxnSpPr>
        <p:spPr>
          <a:xfrm>
            <a:off x="8052816" y="3333831"/>
            <a:ext cx="0" cy="28523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83944210-0EB9-D82F-B5E1-08247AF60CB5}"/>
              </a:ext>
            </a:extLst>
          </p:cNvPr>
          <p:cNvSpPr txBox="1"/>
          <p:nvPr/>
        </p:nvSpPr>
        <p:spPr>
          <a:xfrm>
            <a:off x="659450" y="546100"/>
            <a:ext cx="4153710" cy="1323439"/>
          </a:xfrm>
          <a:prstGeom prst="rect">
            <a:avLst/>
          </a:prstGeom>
          <a:noFill/>
        </p:spPr>
        <p:txBody>
          <a:bodyPr wrap="square" rtlCol="0">
            <a:spAutoFit/>
          </a:bodyPr>
          <a:lstStyle/>
          <a:p>
            <a:r>
              <a:rPr lang="en-US" sz="4000" dirty="0">
                <a:solidFill>
                  <a:schemeClr val="bg1"/>
                </a:solidFill>
                <a:latin typeface="Amasis MT Pro Black" panose="02040A04050005020304" pitchFamily="18" charset="0"/>
              </a:rPr>
              <a:t>Triangular Approximation</a:t>
            </a:r>
          </a:p>
        </p:txBody>
      </p:sp>
      <p:sp>
        <p:nvSpPr>
          <p:cNvPr id="11" name="CaixaDeTexto 10">
            <a:extLst>
              <a:ext uri="{FF2B5EF4-FFF2-40B4-BE49-F238E27FC236}">
                <a16:creationId xmlns:a16="http://schemas.microsoft.com/office/drawing/2014/main" id="{8D95263F-8D42-FF35-32DE-A9FF7F86D945}"/>
              </a:ext>
            </a:extLst>
          </p:cNvPr>
          <p:cNvSpPr txBox="1"/>
          <p:nvPr/>
        </p:nvSpPr>
        <p:spPr>
          <a:xfrm>
            <a:off x="240995" y="2500107"/>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Time Complexity</a:t>
            </a:r>
          </a:p>
        </p:txBody>
      </p:sp>
      <p:sp>
        <p:nvSpPr>
          <p:cNvPr id="12" name="CaixaDeTexto 11">
            <a:extLst>
              <a:ext uri="{FF2B5EF4-FFF2-40B4-BE49-F238E27FC236}">
                <a16:creationId xmlns:a16="http://schemas.microsoft.com/office/drawing/2014/main" id="{999EFAC6-723D-4A12-7CF2-A869B9BED1A5}"/>
              </a:ext>
            </a:extLst>
          </p:cNvPr>
          <p:cNvSpPr txBox="1"/>
          <p:nvPr/>
        </p:nvSpPr>
        <p:spPr>
          <a:xfrm>
            <a:off x="4275705" y="2500107"/>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Space Complexity</a:t>
            </a:r>
          </a:p>
        </p:txBody>
      </p:sp>
      <p:sp>
        <p:nvSpPr>
          <p:cNvPr id="13" name="CaixaDeTexto 12">
            <a:extLst>
              <a:ext uri="{FF2B5EF4-FFF2-40B4-BE49-F238E27FC236}">
                <a16:creationId xmlns:a16="http://schemas.microsoft.com/office/drawing/2014/main" id="{AE896BC5-4D0B-9AD7-86B6-0F29D6F0E8CB}"/>
              </a:ext>
            </a:extLst>
          </p:cNvPr>
          <p:cNvSpPr txBox="1"/>
          <p:nvPr/>
        </p:nvSpPr>
        <p:spPr>
          <a:xfrm>
            <a:off x="8242605" y="2500108"/>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Analysis</a:t>
            </a:r>
          </a:p>
        </p:txBody>
      </p:sp>
      <p:sp>
        <p:nvSpPr>
          <p:cNvPr id="7" name="CaixaDeTexto 6">
            <a:extLst>
              <a:ext uri="{FF2B5EF4-FFF2-40B4-BE49-F238E27FC236}">
                <a16:creationId xmlns:a16="http://schemas.microsoft.com/office/drawing/2014/main" id="{A7929436-6E5A-6436-397D-074A62078E4F}"/>
              </a:ext>
            </a:extLst>
          </p:cNvPr>
          <p:cNvSpPr txBox="1"/>
          <p:nvPr/>
        </p:nvSpPr>
        <p:spPr>
          <a:xfrm>
            <a:off x="240995" y="1800504"/>
            <a:ext cx="3389504"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Complexity Analysis</a:t>
            </a:r>
          </a:p>
        </p:txBody>
      </p:sp>
      <p:grpSp>
        <p:nvGrpSpPr>
          <p:cNvPr id="25" name="Agrupar 24">
            <a:extLst>
              <a:ext uri="{FF2B5EF4-FFF2-40B4-BE49-F238E27FC236}">
                <a16:creationId xmlns:a16="http://schemas.microsoft.com/office/drawing/2014/main" id="{433D8720-1A21-E498-ED28-33D2FC7441A5}"/>
              </a:ext>
            </a:extLst>
          </p:cNvPr>
          <p:cNvGrpSpPr/>
          <p:nvPr/>
        </p:nvGrpSpPr>
        <p:grpSpPr>
          <a:xfrm>
            <a:off x="9155964" y="256967"/>
            <a:ext cx="2715681" cy="2120322"/>
            <a:chOff x="9155964" y="111620"/>
            <a:chExt cx="2715681" cy="2120322"/>
          </a:xfrm>
        </p:grpSpPr>
        <p:pic>
          <p:nvPicPr>
            <p:cNvPr id="2050" name="Picture 2">
              <a:extLst>
                <a:ext uri="{FF2B5EF4-FFF2-40B4-BE49-F238E27FC236}">
                  <a16:creationId xmlns:a16="http://schemas.microsoft.com/office/drawing/2014/main" id="{57EEFF72-42E3-5B16-1A8F-2191D0C27C6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55964" y="111620"/>
              <a:ext cx="2715681" cy="212032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A11D096C-1FFE-4E89-835D-01324BF1EBD2}"/>
                </a:ext>
              </a:extLst>
            </p:cNvPr>
            <p:cNvSpPr/>
            <p:nvPr/>
          </p:nvSpPr>
          <p:spPr>
            <a:xfrm>
              <a:off x="9479902" y="1054359"/>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8C7624-01C1-EE0A-7A51-B0CB06DD80F4}"/>
                </a:ext>
              </a:extLst>
            </p:cNvPr>
            <p:cNvSpPr/>
            <p:nvPr/>
          </p:nvSpPr>
          <p:spPr>
            <a:xfrm>
              <a:off x="11664818" y="657665"/>
              <a:ext cx="149290" cy="14929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DD390F3-95CD-F7F5-55BA-9E7BD988FE89}"/>
                </a:ext>
              </a:extLst>
            </p:cNvPr>
            <p:cNvSpPr/>
            <p:nvPr/>
          </p:nvSpPr>
          <p:spPr>
            <a:xfrm>
              <a:off x="10176892" y="1925914"/>
              <a:ext cx="149290" cy="14929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311FCFB-2D6B-20AB-E8DD-8EA68E19F504}"/>
                </a:ext>
              </a:extLst>
            </p:cNvPr>
            <p:cNvSpPr/>
            <p:nvPr/>
          </p:nvSpPr>
          <p:spPr>
            <a:xfrm>
              <a:off x="10027601" y="231567"/>
              <a:ext cx="149290" cy="14929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C6B6355-5C90-3D3D-F7CB-C6D4AFF0BFEB}"/>
                </a:ext>
              </a:extLst>
            </p:cNvPr>
            <p:cNvSpPr/>
            <p:nvPr/>
          </p:nvSpPr>
          <p:spPr>
            <a:xfrm>
              <a:off x="10263980" y="866928"/>
              <a:ext cx="149290" cy="14929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672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7FC630-285E-CEC0-9854-A5DD98E66103}"/>
              </a:ext>
            </a:extLst>
          </p:cNvPr>
          <p:cNvSpPr txBox="1"/>
          <p:nvPr/>
        </p:nvSpPr>
        <p:spPr>
          <a:xfrm>
            <a:off x="5938577" y="546100"/>
            <a:ext cx="5064368" cy="707886"/>
          </a:xfrm>
          <a:prstGeom prst="rect">
            <a:avLst/>
          </a:prstGeom>
          <a:noFill/>
        </p:spPr>
        <p:txBody>
          <a:bodyPr wrap="square" rtlCol="0">
            <a:spAutoFit/>
          </a:bodyPr>
          <a:lstStyle/>
          <a:p>
            <a:pPr algn="ctr"/>
            <a:r>
              <a:rPr lang="en-US" sz="4000" dirty="0">
                <a:latin typeface="Amasis MT Pro Black" panose="02040A04050005020304" pitchFamily="18" charset="0"/>
              </a:rPr>
              <a:t>Nearest Neighbor</a:t>
            </a:r>
          </a:p>
        </p:txBody>
      </p:sp>
      <p:sp>
        <p:nvSpPr>
          <p:cNvPr id="7" name="Paralelogramo 6">
            <a:extLst>
              <a:ext uri="{FF2B5EF4-FFF2-40B4-BE49-F238E27FC236}">
                <a16:creationId xmlns:a16="http://schemas.microsoft.com/office/drawing/2014/main" id="{1EFEFDCB-55D5-207E-876C-A6A5BD9D4B78}"/>
              </a:ext>
            </a:extLst>
          </p:cNvPr>
          <p:cNvSpPr/>
          <p:nvPr/>
        </p:nvSpPr>
        <p:spPr>
          <a:xfrm>
            <a:off x="-175095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B5EF493B-9F78-7CF5-C603-02E57BBA849A}"/>
              </a:ext>
            </a:extLst>
          </p:cNvPr>
          <p:cNvSpPr txBox="1"/>
          <p:nvPr/>
        </p:nvSpPr>
        <p:spPr>
          <a:xfrm>
            <a:off x="5828626" y="1327830"/>
            <a:ext cx="5284270" cy="5355312"/>
          </a:xfrm>
          <a:prstGeom prst="rect">
            <a:avLst/>
          </a:prstGeom>
          <a:noFill/>
        </p:spPr>
        <p:txBody>
          <a:bodyPr wrap="square" rtlCol="0">
            <a:spAutoFit/>
          </a:bodyPr>
          <a:lstStyle/>
          <a:p>
            <a:pPr algn="just"/>
            <a:r>
              <a:rPr lang="en-US" dirty="0"/>
              <a:t>The Nearest Neighbor Heuristic is a simple and efficient algorithm for solving the Traveling Salesman Problem (TSP). It belongs to the class of constructive heuristics that build a solution step by step. The algorithm starts at a random city and repeatedly selects the nearest unvisited city until all cities are visited, forming a tour. Why Use Nearest Neighbor Heuristic for TSP?</a:t>
            </a:r>
          </a:p>
          <a:p>
            <a:pPr algn="just"/>
            <a:endParaRPr lang="en-US" dirty="0"/>
          </a:p>
          <a:p>
            <a:pPr marL="182563" lvl="1" indent="174625" algn="just">
              <a:buFont typeface="Arial" panose="020B0604020202020204" pitchFamily="34" charset="0"/>
              <a:buChar char="•"/>
              <a:tabLst>
                <a:tab pos="5111750" algn="l"/>
              </a:tabLst>
            </a:pPr>
            <a:r>
              <a:rPr lang="en-US" dirty="0"/>
              <a:t>Quick Initial Solution: The Nearest Neighbor Heuristic provides a fast initial solution, making it suitable for large TSP instances.</a:t>
            </a:r>
          </a:p>
          <a:p>
            <a:pPr marL="182563" lvl="1" indent="174625" algn="just">
              <a:buFont typeface="Arial" panose="020B0604020202020204" pitchFamily="34" charset="0"/>
              <a:buChar char="•"/>
              <a:tabLst>
                <a:tab pos="5111750" algn="l"/>
              </a:tabLst>
            </a:pPr>
            <a:r>
              <a:rPr lang="en-US" dirty="0"/>
              <a:t>Simplicity: The algorithm is easy to implement and understand, requiring minimal computational resources.</a:t>
            </a:r>
          </a:p>
          <a:p>
            <a:pPr marL="182563" lvl="1" indent="174625" algn="just">
              <a:buFont typeface="Arial" panose="020B0604020202020204" pitchFamily="34" charset="0"/>
              <a:buChar char="•"/>
              <a:tabLst>
                <a:tab pos="5111750" algn="l"/>
              </a:tabLst>
            </a:pPr>
            <a:r>
              <a:rPr lang="en-US" dirty="0"/>
              <a:t>Good Approximation: While the Nearest Neighbor Heuristic does not guarantee an optimal solution, it often produces tours that are close to the optimal solution in practice.</a:t>
            </a:r>
          </a:p>
        </p:txBody>
      </p:sp>
    </p:spTree>
    <p:extLst>
      <p:ext uri="{BB962C8B-B14F-4D97-AF65-F5344CB8AC3E}">
        <p14:creationId xmlns:p14="http://schemas.microsoft.com/office/powerpoint/2010/main" val="4012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
                                  </p:stCondLst>
                                  <p:iterate type="wd">
                                    <p:tmPct val="2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4689298"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Nearest Neighbor</a:t>
            </a:r>
          </a:p>
        </p:txBody>
      </p:sp>
      <p:sp>
        <p:nvSpPr>
          <p:cNvPr id="2" name="Paralelogramo 1">
            <a:extLst>
              <a:ext uri="{FF2B5EF4-FFF2-40B4-BE49-F238E27FC236}">
                <a16:creationId xmlns:a16="http://schemas.microsoft.com/office/drawing/2014/main" id="{15A832FA-5AEE-120A-F963-325373D9B0B2}"/>
              </a:ext>
            </a:extLst>
          </p:cNvPr>
          <p:cNvSpPr/>
          <p:nvPr/>
        </p:nvSpPr>
        <p:spPr>
          <a:xfrm>
            <a:off x="-6991185"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3" name="CaixaDeTexto 2">
            <a:extLst>
              <a:ext uri="{FF2B5EF4-FFF2-40B4-BE49-F238E27FC236}">
                <a16:creationId xmlns:a16="http://schemas.microsoft.com/office/drawing/2014/main" id="{AFC2F3D9-6015-4E8B-259F-689E89E1E281}"/>
              </a:ext>
            </a:extLst>
          </p:cNvPr>
          <p:cNvSpPr txBox="1"/>
          <p:nvPr/>
        </p:nvSpPr>
        <p:spPr>
          <a:xfrm>
            <a:off x="659450" y="1253986"/>
            <a:ext cx="1707323"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Code Review</a:t>
            </a:r>
          </a:p>
        </p:txBody>
      </p:sp>
      <p:sp>
        <p:nvSpPr>
          <p:cNvPr id="4" name="CaixaDeTexto 3">
            <a:extLst>
              <a:ext uri="{FF2B5EF4-FFF2-40B4-BE49-F238E27FC236}">
                <a16:creationId xmlns:a16="http://schemas.microsoft.com/office/drawing/2014/main" id="{341FB74F-E6F3-4849-BC15-2D90B7A35B2E}"/>
              </a:ext>
            </a:extLst>
          </p:cNvPr>
          <p:cNvSpPr txBox="1"/>
          <p:nvPr/>
        </p:nvSpPr>
        <p:spPr>
          <a:xfrm>
            <a:off x="1513111" y="1910695"/>
            <a:ext cx="6049532" cy="4401205"/>
          </a:xfrm>
          <a:prstGeom prst="rect">
            <a:avLst/>
          </a:prstGeom>
          <a:noFill/>
        </p:spPr>
        <p:txBody>
          <a:bodyPr wrap="square" rtlCol="0">
            <a:spAutoFit/>
          </a:bodyPr>
          <a:lstStyle/>
          <a:p>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Rgraph</a:t>
            </a:r>
            <a:r>
              <a:rPr lang="en-US" sz="1400" dirty="0">
                <a:solidFill>
                  <a:srgbClr val="CC99FF"/>
                </a:solidFill>
                <a:latin typeface="Amasis MT Pro Medium" panose="02040604050005020304" pitchFamily="18" charset="0"/>
              </a:rPr>
              <a:t>::</a:t>
            </a:r>
            <a:r>
              <a:rPr lang="en-US" sz="1400" dirty="0" err="1">
                <a:solidFill>
                  <a:srgbClr val="CC99FF"/>
                </a:solidFill>
                <a:latin typeface="Amasis MT Pro Medium" panose="02040604050005020304" pitchFamily="18" charset="0"/>
              </a:rPr>
              <a:t>tsp_nearest</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(int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0;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V;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nodes[</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]-&gt;visited = </a:t>
            </a:r>
            <a:r>
              <a:rPr lang="en-US" sz="1400" dirty="0">
                <a:solidFill>
                  <a:schemeClr val="accent5"/>
                </a:solidFill>
                <a:latin typeface="Amasis MT Pro Medium" panose="02040604050005020304" pitchFamily="18" charset="0"/>
              </a:rPr>
              <a:t>false</a:t>
            </a:r>
            <a:r>
              <a:rPr lang="en-US" sz="1400" dirty="0">
                <a:solidFill>
                  <a:schemeClr val="bg1"/>
                </a:solidFill>
                <a:latin typeface="Amasis MT Pro Medium" panose="02040604050005020304" pitchFamily="18" charset="0"/>
              </a:rPr>
              <a:t>; }</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vi</a:t>
            </a:r>
            <a:r>
              <a:rPr lang="en-US" sz="1400" dirty="0">
                <a:solidFill>
                  <a:schemeClr val="bg1"/>
                </a:solidFill>
                <a:latin typeface="Amasis MT Pro Medium" panose="02040604050005020304" pitchFamily="18" charset="0"/>
              </a:rPr>
              <a:t> path(V);</a:t>
            </a:r>
          </a:p>
          <a:p>
            <a:r>
              <a:rPr lang="en-US" sz="1400" dirty="0">
                <a:solidFill>
                  <a:schemeClr val="bg1"/>
                </a:solidFill>
                <a:latin typeface="Amasis MT Pro Medium" panose="02040604050005020304" pitchFamily="18" charset="0"/>
              </a:rPr>
              <a:t>	path[</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nodes[</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]-&gt;visited = </a:t>
            </a:r>
            <a:r>
              <a:rPr lang="en-US" sz="1400" dirty="0">
                <a:solidFill>
                  <a:schemeClr val="accent5"/>
                </a:solidFill>
                <a:latin typeface="Amasis MT Pro Medium" panose="02040604050005020304" pitchFamily="18" charset="0"/>
              </a:rPr>
              <a:t>true</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V;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min_pos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nearest_neighbor</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err="1">
                <a:solidFill>
                  <a:schemeClr val="bg1"/>
                </a:solidFill>
                <a:latin typeface="Amasis MT Pro Medium" panose="02040604050005020304" pitchFamily="18" charset="0"/>
              </a:rPr>
              <a:t>min_pos</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nodes[</a:t>
            </a:r>
            <a:r>
              <a:rPr lang="en-US" sz="1400" dirty="0" err="1">
                <a:solidFill>
                  <a:schemeClr val="bg1"/>
                </a:solidFill>
                <a:latin typeface="Amasis MT Pro Medium" panose="02040604050005020304" pitchFamily="18" charset="0"/>
              </a:rPr>
              <a:t>min_pos</a:t>
            </a:r>
            <a:r>
              <a:rPr lang="en-US" sz="1400" dirty="0">
                <a:solidFill>
                  <a:schemeClr val="bg1"/>
                </a:solidFill>
                <a:latin typeface="Amasis MT Pro Medium" panose="02040604050005020304" pitchFamily="18" charset="0"/>
              </a:rPr>
              <a:t>]-&gt;visited = </a:t>
            </a:r>
            <a:r>
              <a:rPr lang="en-US" sz="1400" dirty="0">
                <a:solidFill>
                  <a:schemeClr val="accent5"/>
                </a:solidFill>
                <a:latin typeface="Amasis MT Pro Medium" panose="02040604050005020304" pitchFamily="18" charset="0"/>
              </a:rPr>
              <a:t>true</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V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path.</a:t>
            </a:r>
            <a:r>
              <a:rPr lang="en-US" sz="1400" dirty="0" err="1">
                <a:solidFill>
                  <a:srgbClr val="CC99FF"/>
                </a:solidFill>
                <a:latin typeface="Amasis MT Pro Medium" panose="02040604050005020304" pitchFamily="18" charset="0"/>
              </a:rPr>
              <a:t>back</a:t>
            </a:r>
            <a:r>
              <a:rPr lang="en-US" sz="1400" dirty="0">
                <a:solidFill>
                  <a:schemeClr val="bg1"/>
                </a:solidFill>
                <a:latin typeface="Amasis MT Pro Medium" panose="02040604050005020304" pitchFamily="18" charset="0"/>
              </a:rPr>
              <a:t>()], path[</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a:t>
            </a:r>
          </a:p>
        </p:txBody>
      </p:sp>
    </p:spTree>
    <p:extLst>
      <p:ext uri="{BB962C8B-B14F-4D97-AF65-F5344CB8AC3E}">
        <p14:creationId xmlns:p14="http://schemas.microsoft.com/office/powerpoint/2010/main" val="207852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4689298"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Nearest Neighbor</a:t>
            </a:r>
          </a:p>
        </p:txBody>
      </p:sp>
      <p:sp>
        <p:nvSpPr>
          <p:cNvPr id="2" name="Paralelogramo 1">
            <a:extLst>
              <a:ext uri="{FF2B5EF4-FFF2-40B4-BE49-F238E27FC236}">
                <a16:creationId xmlns:a16="http://schemas.microsoft.com/office/drawing/2014/main" id="{15A832FA-5AEE-120A-F963-325373D9B0B2}"/>
              </a:ext>
            </a:extLst>
          </p:cNvPr>
          <p:cNvSpPr/>
          <p:nvPr/>
        </p:nvSpPr>
        <p:spPr>
          <a:xfrm>
            <a:off x="-6991185"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mc:AlternateContent xmlns:mc="http://schemas.openxmlformats.org/markup-compatibility/2006">
        <mc:Choice xmlns:a14="http://schemas.microsoft.com/office/drawing/2010/main" Requires="a14">
          <p:graphicFrame>
            <p:nvGraphicFramePr>
              <p:cNvPr id="6" name="Diagrama 5">
                <a:extLst>
                  <a:ext uri="{FF2B5EF4-FFF2-40B4-BE49-F238E27FC236}">
                    <a16:creationId xmlns:a16="http://schemas.microsoft.com/office/drawing/2014/main" id="{D82EA04D-F177-A9D7-B8D8-1B4D6BC2FE57}"/>
                  </a:ext>
                </a:extLst>
              </p:cNvPr>
              <p:cNvGraphicFramePr/>
              <p:nvPr>
                <p:extLst>
                  <p:ext uri="{D42A27DB-BD31-4B8C-83A1-F6EECF244321}">
                    <p14:modId xmlns:p14="http://schemas.microsoft.com/office/powerpoint/2010/main" val="1367533636"/>
                  </p:ext>
                </p:extLst>
              </p:nvPr>
            </p:nvGraphicFramePr>
            <p:xfrm>
              <a:off x="320355" y="2195142"/>
              <a:ext cx="11585505" cy="55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6" name="Diagrama 5">
                <a:extLst>
                  <a:ext uri="{FF2B5EF4-FFF2-40B4-BE49-F238E27FC236}">
                    <a16:creationId xmlns:a16="http://schemas.microsoft.com/office/drawing/2014/main" id="{D82EA04D-F177-A9D7-B8D8-1B4D6BC2FE57}"/>
                  </a:ext>
                </a:extLst>
              </p:cNvPr>
              <p:cNvGraphicFramePr/>
              <p:nvPr>
                <p:extLst>
                  <p:ext uri="{D42A27DB-BD31-4B8C-83A1-F6EECF244321}">
                    <p14:modId xmlns:p14="http://schemas.microsoft.com/office/powerpoint/2010/main" val="1367533636"/>
                  </p:ext>
                </p:extLst>
              </p:nvPr>
            </p:nvGraphicFramePr>
            <p:xfrm>
              <a:off x="320355" y="2195142"/>
              <a:ext cx="11585505" cy="5540256"/>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cxnSp>
        <p:nvCxnSpPr>
          <p:cNvPr id="7" name="Conexão reta 6">
            <a:extLst>
              <a:ext uri="{FF2B5EF4-FFF2-40B4-BE49-F238E27FC236}">
                <a16:creationId xmlns:a16="http://schemas.microsoft.com/office/drawing/2014/main" id="{EB9F8403-019B-FF93-8482-E7565866A34D}"/>
              </a:ext>
            </a:extLst>
          </p:cNvPr>
          <p:cNvCxnSpPr>
            <a:cxnSpLocks/>
          </p:cNvCxnSpPr>
          <p:nvPr/>
        </p:nvCxnSpPr>
        <p:spPr>
          <a:xfrm>
            <a:off x="4178808" y="3333831"/>
            <a:ext cx="0" cy="24833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Conexão reta 7">
            <a:extLst>
              <a:ext uri="{FF2B5EF4-FFF2-40B4-BE49-F238E27FC236}">
                <a16:creationId xmlns:a16="http://schemas.microsoft.com/office/drawing/2014/main" id="{0E5A386C-F694-F53C-F56B-D584E28540DE}"/>
              </a:ext>
            </a:extLst>
          </p:cNvPr>
          <p:cNvCxnSpPr>
            <a:cxnSpLocks/>
          </p:cNvCxnSpPr>
          <p:nvPr/>
        </p:nvCxnSpPr>
        <p:spPr>
          <a:xfrm>
            <a:off x="8052816" y="3333831"/>
            <a:ext cx="0" cy="24833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46AEBFBE-52F6-B2F7-824C-6F1ABE04593E}"/>
              </a:ext>
            </a:extLst>
          </p:cNvPr>
          <p:cNvSpPr txBox="1"/>
          <p:nvPr/>
        </p:nvSpPr>
        <p:spPr>
          <a:xfrm>
            <a:off x="240995" y="2821326"/>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Time Complexity</a:t>
            </a:r>
          </a:p>
        </p:txBody>
      </p:sp>
      <p:sp>
        <p:nvSpPr>
          <p:cNvPr id="10" name="CaixaDeTexto 9">
            <a:extLst>
              <a:ext uri="{FF2B5EF4-FFF2-40B4-BE49-F238E27FC236}">
                <a16:creationId xmlns:a16="http://schemas.microsoft.com/office/drawing/2014/main" id="{E3B59F58-13AE-A32D-75B3-968AC7C20DBD}"/>
              </a:ext>
            </a:extLst>
          </p:cNvPr>
          <p:cNvSpPr txBox="1"/>
          <p:nvPr/>
        </p:nvSpPr>
        <p:spPr>
          <a:xfrm>
            <a:off x="4267669" y="2821325"/>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Space Complexity</a:t>
            </a:r>
          </a:p>
        </p:txBody>
      </p:sp>
      <p:sp>
        <p:nvSpPr>
          <p:cNvPr id="11" name="CaixaDeTexto 10">
            <a:extLst>
              <a:ext uri="{FF2B5EF4-FFF2-40B4-BE49-F238E27FC236}">
                <a16:creationId xmlns:a16="http://schemas.microsoft.com/office/drawing/2014/main" id="{C340090D-121E-2518-281E-33D9B7E8E196}"/>
              </a:ext>
            </a:extLst>
          </p:cNvPr>
          <p:cNvSpPr txBox="1"/>
          <p:nvPr/>
        </p:nvSpPr>
        <p:spPr>
          <a:xfrm>
            <a:off x="8294344" y="2821326"/>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Analysis</a:t>
            </a:r>
          </a:p>
        </p:txBody>
      </p:sp>
      <p:sp>
        <p:nvSpPr>
          <p:cNvPr id="12" name="CaixaDeTexto 11">
            <a:extLst>
              <a:ext uri="{FF2B5EF4-FFF2-40B4-BE49-F238E27FC236}">
                <a16:creationId xmlns:a16="http://schemas.microsoft.com/office/drawing/2014/main" id="{6505F786-0A2C-E380-D9A0-AC4D8D9878B6}"/>
              </a:ext>
            </a:extLst>
          </p:cNvPr>
          <p:cNvSpPr txBox="1"/>
          <p:nvPr/>
        </p:nvSpPr>
        <p:spPr>
          <a:xfrm>
            <a:off x="240995" y="1253986"/>
            <a:ext cx="3389504"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Complexity Analysis</a:t>
            </a:r>
          </a:p>
        </p:txBody>
      </p:sp>
      <p:pic>
        <p:nvPicPr>
          <p:cNvPr id="5122" name="Picture 2" descr="k-nearest neighbor Icon - Free PNG &amp; SVG 2424488 - Noun Project">
            <a:extLst>
              <a:ext uri="{FF2B5EF4-FFF2-40B4-BE49-F238E27FC236}">
                <a16:creationId xmlns:a16="http://schemas.microsoft.com/office/drawing/2014/main" id="{A053D6BC-C77D-2583-5FB8-7595BAC86EA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9264201" y="119811"/>
            <a:ext cx="2268349" cy="226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4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7FC630-285E-CEC0-9854-A5DD98E66103}"/>
              </a:ext>
            </a:extLst>
          </p:cNvPr>
          <p:cNvSpPr txBox="1"/>
          <p:nvPr/>
        </p:nvSpPr>
        <p:spPr>
          <a:xfrm>
            <a:off x="5938577" y="546100"/>
            <a:ext cx="5064368" cy="707886"/>
          </a:xfrm>
          <a:prstGeom prst="rect">
            <a:avLst/>
          </a:prstGeom>
          <a:noFill/>
        </p:spPr>
        <p:txBody>
          <a:bodyPr wrap="square" rtlCol="0">
            <a:spAutoFit/>
          </a:bodyPr>
          <a:lstStyle/>
          <a:p>
            <a:pPr algn="ctr"/>
            <a:r>
              <a:rPr lang="en-US" sz="4000" dirty="0" err="1">
                <a:latin typeface="Amasis MT Pro Black" panose="02040A04050005020304" pitchFamily="18" charset="0"/>
              </a:rPr>
              <a:t>Christofides</a:t>
            </a:r>
            <a:endParaRPr lang="en-US" sz="4000" dirty="0">
              <a:latin typeface="Amasis MT Pro Black" panose="02040A04050005020304" pitchFamily="18" charset="0"/>
            </a:endParaRPr>
          </a:p>
        </p:txBody>
      </p:sp>
      <p:sp>
        <p:nvSpPr>
          <p:cNvPr id="3" name="CaixaDeTexto 2">
            <a:extLst>
              <a:ext uri="{FF2B5EF4-FFF2-40B4-BE49-F238E27FC236}">
                <a16:creationId xmlns:a16="http://schemas.microsoft.com/office/drawing/2014/main" id="{687F5739-4EC3-569F-6D41-86E19A1BD9D9}"/>
              </a:ext>
            </a:extLst>
          </p:cNvPr>
          <p:cNvSpPr txBox="1"/>
          <p:nvPr/>
        </p:nvSpPr>
        <p:spPr>
          <a:xfrm>
            <a:off x="5828626" y="1602503"/>
            <a:ext cx="5284270" cy="4524315"/>
          </a:xfrm>
          <a:prstGeom prst="rect">
            <a:avLst/>
          </a:prstGeom>
          <a:noFill/>
        </p:spPr>
        <p:txBody>
          <a:bodyPr wrap="square" rtlCol="0">
            <a:spAutoFit/>
          </a:bodyPr>
          <a:lstStyle/>
          <a:p>
            <a:pPr algn="just"/>
            <a:r>
              <a:rPr lang="en-US" dirty="0" err="1"/>
              <a:t>Christofides</a:t>
            </a:r>
            <a:r>
              <a:rPr lang="en-US" dirty="0"/>
              <a:t> Algorithm is an approximate algorithm used to solve the Traveling Salesman Problem (TSP). It was developed by </a:t>
            </a:r>
            <a:r>
              <a:rPr lang="en-US" dirty="0" err="1"/>
              <a:t>Nicos</a:t>
            </a:r>
            <a:r>
              <a:rPr lang="en-US" dirty="0"/>
              <a:t> </a:t>
            </a:r>
            <a:r>
              <a:rPr lang="en-US" dirty="0" err="1"/>
              <a:t>Christofides</a:t>
            </a:r>
            <a:r>
              <a:rPr lang="en-US" dirty="0"/>
              <a:t> in 1976 and provides a solution that is guaranteed to be within a factor of 3/2 times the optimal solution. Why use </a:t>
            </a:r>
            <a:r>
              <a:rPr lang="en-US" dirty="0" err="1"/>
              <a:t>Christofides</a:t>
            </a:r>
            <a:r>
              <a:rPr lang="en-US" dirty="0"/>
              <a:t> Algorithm for TSP?</a:t>
            </a:r>
          </a:p>
          <a:p>
            <a:pPr algn="just"/>
            <a:endParaRPr lang="en-US" dirty="0"/>
          </a:p>
          <a:p>
            <a:pPr marL="182563" lvl="1" indent="174625" algn="just">
              <a:buFont typeface="Arial" panose="020B0604020202020204" pitchFamily="34" charset="0"/>
              <a:buChar char="•"/>
              <a:tabLst>
                <a:tab pos="5111750" algn="l"/>
              </a:tabLst>
            </a:pPr>
            <a:r>
              <a:rPr lang="en-US" dirty="0"/>
              <a:t>TSP is an NP-hard problem, meaning that finding an optimal solution for large instances is computationally infeasible.</a:t>
            </a:r>
          </a:p>
          <a:p>
            <a:pPr marL="182563" lvl="1" indent="174625" algn="just">
              <a:buFont typeface="Arial" panose="020B0604020202020204" pitchFamily="34" charset="0"/>
              <a:buChar char="•"/>
              <a:tabLst>
                <a:tab pos="5111750" algn="l"/>
              </a:tabLst>
            </a:pPr>
            <a:r>
              <a:rPr lang="en-US" dirty="0" err="1"/>
              <a:t>Christofides</a:t>
            </a:r>
            <a:r>
              <a:rPr lang="en-US" dirty="0"/>
              <a:t> Algorithm offers a good approximation for TSP with a theoretical guarantee on solution quality.</a:t>
            </a:r>
          </a:p>
          <a:p>
            <a:pPr marL="182563" lvl="1" indent="174625" algn="just">
              <a:buFont typeface="Arial" panose="020B0604020202020204" pitchFamily="34" charset="0"/>
              <a:buChar char="•"/>
              <a:tabLst>
                <a:tab pos="5111750" algn="l"/>
              </a:tabLst>
            </a:pPr>
            <a:r>
              <a:rPr lang="en-US" dirty="0"/>
              <a:t>It provides a balance between computational efficiency and solution quality, making it suitable for practical applications.</a:t>
            </a:r>
          </a:p>
        </p:txBody>
      </p:sp>
      <p:sp>
        <p:nvSpPr>
          <p:cNvPr id="7" name="Paralelogramo 6">
            <a:extLst>
              <a:ext uri="{FF2B5EF4-FFF2-40B4-BE49-F238E27FC236}">
                <a16:creationId xmlns:a16="http://schemas.microsoft.com/office/drawing/2014/main" id="{A2DBEDB7-9E82-F66A-FCAA-16A9407B6EBA}"/>
              </a:ext>
            </a:extLst>
          </p:cNvPr>
          <p:cNvSpPr/>
          <p:nvPr/>
        </p:nvSpPr>
        <p:spPr>
          <a:xfrm>
            <a:off x="-1736206"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Tree>
    <p:extLst>
      <p:ext uri="{BB962C8B-B14F-4D97-AF65-F5344CB8AC3E}">
        <p14:creationId xmlns:p14="http://schemas.microsoft.com/office/powerpoint/2010/main" val="66840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
                                  </p:stCondLst>
                                  <p:iterate type="wd">
                                    <p:tmPct val="2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7FC630-285E-CEC0-9854-A5DD98E66103}"/>
              </a:ext>
            </a:extLst>
          </p:cNvPr>
          <p:cNvSpPr txBox="1"/>
          <p:nvPr/>
        </p:nvSpPr>
        <p:spPr>
          <a:xfrm>
            <a:off x="5938577" y="546100"/>
            <a:ext cx="5064368" cy="707886"/>
          </a:xfrm>
          <a:prstGeom prst="rect">
            <a:avLst/>
          </a:prstGeom>
          <a:noFill/>
        </p:spPr>
        <p:txBody>
          <a:bodyPr wrap="square" rtlCol="0">
            <a:spAutoFit/>
          </a:bodyPr>
          <a:lstStyle/>
          <a:p>
            <a:pPr algn="ctr"/>
            <a:r>
              <a:rPr lang="en-US" sz="4000" dirty="0" err="1">
                <a:latin typeface="Amasis MT Pro Black" panose="02040A04050005020304" pitchFamily="18" charset="0"/>
              </a:rPr>
              <a:t>Christofides</a:t>
            </a:r>
            <a:endParaRPr lang="en-US" sz="4000" dirty="0">
              <a:latin typeface="Amasis MT Pro Black" panose="02040A04050005020304" pitchFamily="18" charset="0"/>
            </a:endParaRPr>
          </a:p>
        </p:txBody>
      </p:sp>
      <p:sp>
        <p:nvSpPr>
          <p:cNvPr id="3" name="CaixaDeTexto 2">
            <a:extLst>
              <a:ext uri="{FF2B5EF4-FFF2-40B4-BE49-F238E27FC236}">
                <a16:creationId xmlns:a16="http://schemas.microsoft.com/office/drawing/2014/main" id="{687F5739-4EC3-569F-6D41-86E19A1BD9D9}"/>
              </a:ext>
            </a:extLst>
          </p:cNvPr>
          <p:cNvSpPr txBox="1"/>
          <p:nvPr/>
        </p:nvSpPr>
        <p:spPr>
          <a:xfrm>
            <a:off x="5828626" y="1602503"/>
            <a:ext cx="5284270" cy="4247317"/>
          </a:xfrm>
          <a:prstGeom prst="rect">
            <a:avLst/>
          </a:prstGeom>
          <a:noFill/>
        </p:spPr>
        <p:txBody>
          <a:bodyPr wrap="square" rtlCol="0">
            <a:spAutoFit/>
          </a:bodyPr>
          <a:lstStyle/>
          <a:p>
            <a:pPr algn="just"/>
            <a:r>
              <a:rPr lang="en-US" dirty="0"/>
              <a:t>Key Features of </a:t>
            </a:r>
            <a:r>
              <a:rPr lang="en-US" dirty="0" err="1"/>
              <a:t>Christofides</a:t>
            </a:r>
            <a:r>
              <a:rPr lang="en-US" dirty="0"/>
              <a:t> Algorithm:</a:t>
            </a:r>
          </a:p>
          <a:p>
            <a:pPr algn="just"/>
            <a:endParaRPr lang="en-US" dirty="0"/>
          </a:p>
          <a:p>
            <a:pPr marL="182563" lvl="1" indent="174625" algn="just">
              <a:buFont typeface="Arial" panose="020B0604020202020204" pitchFamily="34" charset="0"/>
              <a:buChar char="•"/>
              <a:tabLst>
                <a:tab pos="5111750" algn="l"/>
              </a:tabLst>
            </a:pPr>
            <a:r>
              <a:rPr lang="en-US" dirty="0"/>
              <a:t>Utilizes a combination of minimum spanning tree (MST) and perfect matching techniques.</a:t>
            </a:r>
          </a:p>
          <a:p>
            <a:pPr marL="182563" lvl="1" indent="174625" algn="just">
              <a:buFont typeface="Arial" panose="020B0604020202020204" pitchFamily="34" charset="0"/>
              <a:buChar char="•"/>
              <a:tabLst>
                <a:tab pos="5111750" algn="l"/>
              </a:tabLst>
            </a:pPr>
            <a:r>
              <a:rPr lang="en-US" dirty="0"/>
              <a:t>Constructs an MST of the given TSP graph using Prim's algorithm.</a:t>
            </a:r>
          </a:p>
          <a:p>
            <a:pPr marL="182563" lvl="1" indent="174625" algn="just">
              <a:buFont typeface="Arial" panose="020B0604020202020204" pitchFamily="34" charset="0"/>
              <a:buChar char="•"/>
              <a:tabLst>
                <a:tab pos="5111750" algn="l"/>
              </a:tabLst>
            </a:pPr>
            <a:r>
              <a:rPr lang="en-US" dirty="0"/>
              <a:t>Identifies vertices with odd degree in the MST and finds a minimum-weight perfect matching among them.</a:t>
            </a:r>
          </a:p>
          <a:p>
            <a:pPr marL="182563" lvl="1" indent="174625" algn="just">
              <a:buFont typeface="Arial" panose="020B0604020202020204" pitchFamily="34" charset="0"/>
              <a:buChar char="•"/>
              <a:tabLst>
                <a:tab pos="5111750" algn="l"/>
              </a:tabLst>
            </a:pPr>
            <a:r>
              <a:rPr lang="en-US" dirty="0"/>
              <a:t>Combines the MST and the matching to form a multigraph with even degree vertices.</a:t>
            </a:r>
          </a:p>
          <a:p>
            <a:pPr marL="182563" lvl="1" indent="174625" algn="just">
              <a:buFont typeface="Arial" panose="020B0604020202020204" pitchFamily="34" charset="0"/>
              <a:buChar char="•"/>
              <a:tabLst>
                <a:tab pos="5111750" algn="l"/>
              </a:tabLst>
            </a:pPr>
            <a:r>
              <a:rPr lang="en-US" dirty="0"/>
              <a:t>Finally, it finds an Eulerian circuit in the subgraph, which may visit each vertex more than once, forming a tour that is not yet valid, however, by just removing the duplicates, we get the answer.</a:t>
            </a:r>
          </a:p>
        </p:txBody>
      </p:sp>
      <p:sp>
        <p:nvSpPr>
          <p:cNvPr id="7" name="Paralelogramo 6">
            <a:extLst>
              <a:ext uri="{FF2B5EF4-FFF2-40B4-BE49-F238E27FC236}">
                <a16:creationId xmlns:a16="http://schemas.microsoft.com/office/drawing/2014/main" id="{A2DBEDB7-9E82-F66A-FCAA-16A9407B6EBA}"/>
              </a:ext>
            </a:extLst>
          </p:cNvPr>
          <p:cNvSpPr/>
          <p:nvPr/>
        </p:nvSpPr>
        <p:spPr>
          <a:xfrm>
            <a:off x="-1736206"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Tree>
    <p:extLst>
      <p:ext uri="{BB962C8B-B14F-4D97-AF65-F5344CB8AC3E}">
        <p14:creationId xmlns:p14="http://schemas.microsoft.com/office/powerpoint/2010/main" val="184195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iterate type="wd">
                                    <p:tmPct val="2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3352713" cy="707886"/>
          </a:xfrm>
          <a:prstGeom prst="rect">
            <a:avLst/>
          </a:prstGeom>
          <a:noFill/>
        </p:spPr>
        <p:txBody>
          <a:bodyPr wrap="square" rtlCol="0">
            <a:spAutoFit/>
          </a:bodyPr>
          <a:lstStyle/>
          <a:p>
            <a:pPr algn="ctr"/>
            <a:r>
              <a:rPr lang="en-US" sz="4000" dirty="0" err="1">
                <a:solidFill>
                  <a:schemeClr val="bg1"/>
                </a:solidFill>
                <a:latin typeface="Amasis MT Pro Black" panose="02040A04050005020304" pitchFamily="18" charset="0"/>
              </a:rPr>
              <a:t>Christofides</a:t>
            </a:r>
            <a:endParaRPr lang="en-US" sz="4000" dirty="0">
              <a:solidFill>
                <a:schemeClr val="bg1"/>
              </a:solidFill>
              <a:latin typeface="Amasis MT Pro Black" panose="02040A04050005020304" pitchFamily="18" charset="0"/>
            </a:endParaRPr>
          </a:p>
        </p:txBody>
      </p:sp>
      <p:sp>
        <p:nvSpPr>
          <p:cNvPr id="2" name="Paralelogramo 1">
            <a:extLst>
              <a:ext uri="{FF2B5EF4-FFF2-40B4-BE49-F238E27FC236}">
                <a16:creationId xmlns:a16="http://schemas.microsoft.com/office/drawing/2014/main" id="{ECFD2E65-FB20-3C3C-48CB-6A26B2DACBC8}"/>
              </a:ext>
            </a:extLst>
          </p:cNvPr>
          <p:cNvSpPr/>
          <p:nvPr/>
        </p:nvSpPr>
        <p:spPr>
          <a:xfrm>
            <a:off x="-7058977"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3" name="CaixaDeTexto 2">
            <a:extLst>
              <a:ext uri="{FF2B5EF4-FFF2-40B4-BE49-F238E27FC236}">
                <a16:creationId xmlns:a16="http://schemas.microsoft.com/office/drawing/2014/main" id="{B5C85D5C-0828-4B89-CCB4-0E89EE3075D4}"/>
              </a:ext>
            </a:extLst>
          </p:cNvPr>
          <p:cNvSpPr txBox="1"/>
          <p:nvPr/>
        </p:nvSpPr>
        <p:spPr>
          <a:xfrm>
            <a:off x="659450" y="1253986"/>
            <a:ext cx="1707323"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Code Review</a:t>
            </a:r>
          </a:p>
        </p:txBody>
      </p:sp>
      <p:sp>
        <p:nvSpPr>
          <p:cNvPr id="4" name="CaixaDeTexto 3">
            <a:extLst>
              <a:ext uri="{FF2B5EF4-FFF2-40B4-BE49-F238E27FC236}">
                <a16:creationId xmlns:a16="http://schemas.microsoft.com/office/drawing/2014/main" id="{B282DAB8-7C3F-BCC7-40DD-4DA06423DE84}"/>
              </a:ext>
            </a:extLst>
          </p:cNvPr>
          <p:cNvSpPr txBox="1"/>
          <p:nvPr/>
        </p:nvSpPr>
        <p:spPr>
          <a:xfrm>
            <a:off x="659450" y="2090698"/>
            <a:ext cx="9254417" cy="3108543"/>
          </a:xfrm>
          <a:prstGeom prst="rect">
            <a:avLst/>
          </a:prstGeom>
          <a:noFill/>
        </p:spPr>
        <p:txBody>
          <a:bodyPr wrap="square" rtlCol="0">
            <a:spAutoFit/>
          </a:bodyPr>
          <a:lstStyle/>
          <a:p>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Rgraph</a:t>
            </a:r>
            <a:r>
              <a:rPr lang="en-US" sz="1400" dirty="0">
                <a:solidFill>
                  <a:srgbClr val="CC99FF"/>
                </a:solidFill>
                <a:latin typeface="Amasis MT Pro Medium" panose="02040604050005020304" pitchFamily="18" charset="0"/>
              </a:rPr>
              <a:t>::</a:t>
            </a:r>
            <a:r>
              <a:rPr lang="en-US" sz="1400" dirty="0" err="1">
                <a:solidFill>
                  <a:srgbClr val="CC99FF"/>
                </a:solidFill>
                <a:latin typeface="Amasis MT Pro Medium" panose="02040604050005020304" pitchFamily="18" charset="0"/>
              </a:rPr>
              <a:t>tsp_christofides</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vi</a:t>
            </a:r>
            <a:r>
              <a:rPr lang="en-US" sz="1400" dirty="0">
                <a:solidFill>
                  <a:schemeClr val="bg1"/>
                </a:solidFill>
                <a:latin typeface="Amasis MT Pro Medium" panose="02040604050005020304" pitchFamily="18" charset="0"/>
              </a:rPr>
              <a:t> </a:t>
            </a:r>
            <a:r>
              <a:rPr lang="en-US" sz="1400" dirty="0">
                <a:solidFill>
                  <a:srgbClr val="CC99FF"/>
                </a:solidFill>
                <a:latin typeface="Amasis MT Pro Medium" panose="02040604050005020304" pitchFamily="18" charset="0"/>
              </a:rPr>
              <a:t>degree</a:t>
            </a:r>
            <a:r>
              <a:rPr lang="en-US" sz="1400" dirty="0">
                <a:solidFill>
                  <a:schemeClr val="bg1"/>
                </a:solidFill>
                <a:latin typeface="Amasis MT Pro Medium" panose="02040604050005020304" pitchFamily="18" charset="0"/>
              </a:rPr>
              <a:t>(V,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a:solidFill>
                  <a:srgbClr val="CC99FF"/>
                </a:solidFill>
                <a:latin typeface="Amasis MT Pro Medium" panose="02040604050005020304" pitchFamily="18" charset="0"/>
              </a:rPr>
              <a:t>matching</a:t>
            </a:r>
            <a:r>
              <a:rPr lang="en-US" sz="1400" dirty="0">
                <a:solidFill>
                  <a:schemeClr val="bg1"/>
                </a:solidFill>
                <a:latin typeface="Amasis MT Pro Medium" panose="02040604050005020304" pitchFamily="18" charset="0"/>
              </a:rPr>
              <a:t>(V,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path;</a:t>
            </a:r>
          </a:p>
          <a:p>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build_mst</a:t>
            </a:r>
            <a:r>
              <a:rPr lang="en-US" sz="1400" dirty="0">
                <a:solidFill>
                  <a:schemeClr val="bg1"/>
                </a:solidFill>
                <a:latin typeface="Amasis MT Pro Medium" panose="02040604050005020304" pitchFamily="18" charset="0"/>
              </a:rPr>
              <a:t>(</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(auto v: nodes) {</a:t>
            </a:r>
          </a:p>
          <a:p>
            <a:r>
              <a:rPr lang="en-US" sz="1400" dirty="0">
                <a:solidFill>
                  <a:schemeClr val="bg1"/>
                </a:solidFill>
                <a:latin typeface="Amasis MT Pro Medium" panose="02040604050005020304" pitchFamily="18" charset="0"/>
              </a:rPr>
              <a:t>	degree[v-&gt;id] =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mst_edges</a:t>
            </a:r>
            <a:r>
              <a:rPr lang="en-US" sz="1400" dirty="0">
                <a:solidFill>
                  <a:schemeClr val="bg1"/>
                </a:solidFill>
                <a:latin typeface="Amasis MT Pro Medium" panose="02040604050005020304" pitchFamily="18" charset="0"/>
              </a:rPr>
              <a:t>[v-&gt;id].</a:t>
            </a:r>
            <a:r>
              <a:rPr lang="en-US" sz="1400" dirty="0">
                <a:solidFill>
                  <a:srgbClr val="CC99FF"/>
                </a:solidFill>
                <a:latin typeface="Amasis MT Pro Medium" panose="02040604050005020304" pitchFamily="18" charset="0"/>
              </a:rPr>
              <a:t>size</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a:t>
            </a:r>
            <a:r>
              <a:rPr lang="en-US" sz="1400" dirty="0">
                <a:solidFill>
                  <a:schemeClr val="bg1"/>
                </a:solidFill>
                <a:latin typeface="Amasis MT Pro Medium" panose="02040604050005020304" pitchFamily="18" charset="0"/>
              </a:rPr>
              <a:t> (degree[v-&gt;id] % </a:t>
            </a:r>
            <a:r>
              <a:rPr lang="en-US" sz="1400" dirty="0">
                <a:solidFill>
                  <a:schemeClr val="accent5"/>
                </a:solidFill>
                <a:latin typeface="Amasis MT Pro Medium" panose="02040604050005020304" pitchFamily="18" charset="0"/>
              </a:rPr>
              <a:t>2</a:t>
            </a:r>
            <a:r>
              <a:rPr lang="en-US" sz="1400" dirty="0">
                <a:solidFill>
                  <a:schemeClr val="bg1"/>
                </a:solidFill>
                <a:latin typeface="Amasis MT Pro Medium" panose="02040604050005020304" pitchFamily="18" charset="0"/>
              </a:rPr>
              <a:t>) { v-&gt;visited = </a:t>
            </a:r>
            <a:r>
              <a:rPr lang="en-US" sz="1400" dirty="0">
                <a:solidFill>
                  <a:schemeClr val="accent5"/>
                </a:solidFill>
                <a:latin typeface="Amasis MT Pro Medium" panose="02040604050005020304" pitchFamily="18" charset="0"/>
              </a:rPr>
              <a:t>false</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else</a:t>
            </a:r>
            <a:r>
              <a:rPr lang="en-US" sz="1400" dirty="0">
                <a:solidFill>
                  <a:schemeClr val="bg1"/>
                </a:solidFill>
                <a:latin typeface="Amasis MT Pro Medium" panose="02040604050005020304" pitchFamily="18" charset="0"/>
              </a:rPr>
              <a:t> { v-&gt;visited = </a:t>
            </a:r>
            <a:r>
              <a:rPr lang="en-US" sz="1400" dirty="0">
                <a:solidFill>
                  <a:schemeClr val="accent5"/>
                </a:solidFill>
                <a:latin typeface="Amasis MT Pro Medium" panose="02040604050005020304" pitchFamily="18" charset="0"/>
              </a:rPr>
              <a:t>true</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min_weight_matching</a:t>
            </a:r>
            <a:r>
              <a:rPr lang="en-US" sz="1400" dirty="0">
                <a:solidFill>
                  <a:schemeClr val="bg1"/>
                </a:solidFill>
                <a:latin typeface="Amasis MT Pro Medium" panose="02040604050005020304" pitchFamily="18" charset="0"/>
              </a:rPr>
              <a:t>(matching); </a:t>
            </a:r>
            <a:r>
              <a:rPr lang="en-US" sz="1400" dirty="0">
                <a:solidFill>
                  <a:schemeClr val="bg1">
                    <a:lumMod val="50000"/>
                  </a:schemeClr>
                </a:solidFill>
                <a:latin typeface="Amasis MT Pro Medium" panose="02040604050005020304" pitchFamily="18" charset="0"/>
              </a:rPr>
              <a:t>// find min weight matching</a:t>
            </a:r>
          </a:p>
          <a:p>
            <a:r>
              <a:rPr lang="en-US" sz="1400" dirty="0">
                <a:solidFill>
                  <a:schemeClr val="bg1"/>
                </a:solidFill>
                <a:latin typeface="Amasis MT Pro Medium" panose="02040604050005020304" pitchFamily="18" charset="0"/>
              </a:rPr>
              <a:t>     </a:t>
            </a:r>
            <a:r>
              <a:rPr lang="en-US" sz="1400" dirty="0">
                <a:solidFill>
                  <a:srgbClr val="CC99FF"/>
                </a:solidFill>
                <a:latin typeface="Amasis MT Pro Medium" panose="02040604050005020304" pitchFamily="18" charset="0"/>
              </a:rPr>
              <a:t>overlap</a:t>
            </a:r>
            <a:r>
              <a:rPr lang="en-US" sz="1400" dirty="0">
                <a:solidFill>
                  <a:schemeClr val="bg1"/>
                </a:solidFill>
                <a:latin typeface="Amasis MT Pro Medium" panose="02040604050005020304" pitchFamily="18" charset="0"/>
              </a:rPr>
              <a:t>(matching);    </a:t>
            </a:r>
            <a:r>
              <a:rPr lang="en-US" sz="1400" dirty="0">
                <a:solidFill>
                  <a:schemeClr val="bg1">
                    <a:lumMod val="50000"/>
                  </a:schemeClr>
                </a:solidFill>
                <a:latin typeface="Amasis MT Pro Medium" panose="02040604050005020304" pitchFamily="18" charset="0"/>
              </a:rPr>
              <a:t>// add edges from matching to MST</a:t>
            </a:r>
          </a:p>
          <a:p>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euler_tour</a:t>
            </a:r>
            <a:r>
              <a:rPr lang="en-US" sz="1400" dirty="0">
                <a:solidFill>
                  <a:schemeClr val="bg1"/>
                </a:solidFill>
                <a:latin typeface="Amasis MT Pro Medium" panose="02040604050005020304" pitchFamily="18" charset="0"/>
              </a:rPr>
              <a:t>(path); </a:t>
            </a:r>
            <a:r>
              <a:rPr lang="en-US" sz="1400" dirty="0">
                <a:solidFill>
                  <a:schemeClr val="bg1">
                    <a:lumMod val="50000"/>
                  </a:schemeClr>
                </a:solidFill>
                <a:latin typeface="Amasis MT Pro Medium" panose="02040604050005020304" pitchFamily="18" charset="0"/>
              </a:rPr>
              <a:t>// find </a:t>
            </a:r>
            <a:r>
              <a:rPr lang="en-US" sz="1400" dirty="0" err="1">
                <a:solidFill>
                  <a:schemeClr val="bg1">
                    <a:lumMod val="50000"/>
                  </a:schemeClr>
                </a:solidFill>
                <a:latin typeface="Amasis MT Pro Medium" panose="02040604050005020304" pitchFamily="18" charset="0"/>
              </a:rPr>
              <a:t>euler</a:t>
            </a:r>
            <a:r>
              <a:rPr lang="en-US" sz="1400" dirty="0">
                <a:solidFill>
                  <a:schemeClr val="bg1">
                    <a:lumMod val="50000"/>
                  </a:schemeClr>
                </a:solidFill>
                <a:latin typeface="Amasis MT Pro Medium" panose="02040604050005020304" pitchFamily="18" charset="0"/>
              </a:rPr>
              <a:t> tour</a:t>
            </a:r>
          </a:p>
          <a:p>
            <a:r>
              <a:rPr lang="en-US" sz="1400" dirty="0">
                <a:solidFill>
                  <a:schemeClr val="accent2"/>
                </a:solidFill>
                <a:latin typeface="Amasis MT Pro Medium" panose="02040604050005020304" pitchFamily="18" charset="0"/>
              </a:rPr>
              <a:t>…</a:t>
            </a:r>
          </a:p>
        </p:txBody>
      </p:sp>
      <p:sp>
        <p:nvSpPr>
          <p:cNvPr id="6" name="CaixaDeTexto 5">
            <a:extLst>
              <a:ext uri="{FF2B5EF4-FFF2-40B4-BE49-F238E27FC236}">
                <a16:creationId xmlns:a16="http://schemas.microsoft.com/office/drawing/2014/main" id="{D348585F-9A40-3A5E-23F0-C7F8D8AAE8C9}"/>
              </a:ext>
            </a:extLst>
          </p:cNvPr>
          <p:cNvSpPr txBox="1"/>
          <p:nvPr/>
        </p:nvSpPr>
        <p:spPr>
          <a:xfrm>
            <a:off x="6279590" y="1982977"/>
            <a:ext cx="9254417" cy="3323987"/>
          </a:xfrm>
          <a:prstGeom prst="rect">
            <a:avLst/>
          </a:prstGeom>
          <a:noFill/>
        </p:spPr>
        <p:txBody>
          <a:bodyPr wrap="square" rtlCol="0">
            <a:spAutoFit/>
          </a:bodyPr>
          <a:lstStyle/>
          <a:p>
            <a:r>
              <a:rPr lang="en-US" sz="1400" dirty="0">
                <a:solidFill>
                  <a:schemeClr val="accent2"/>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vi</a:t>
            </a:r>
            <a:r>
              <a:rPr lang="en-US" sz="1400" dirty="0">
                <a:solidFill>
                  <a:schemeClr val="bg1"/>
                </a:solidFill>
                <a:latin typeface="Amasis MT Pro Medium" panose="02040604050005020304" pitchFamily="18" charset="0"/>
              </a:rPr>
              <a:t> visited(V,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visited[path[</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n =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path.</a:t>
            </a:r>
            <a:r>
              <a:rPr lang="en-US" sz="1400" dirty="0" err="1">
                <a:solidFill>
                  <a:srgbClr val="CC99FF"/>
                </a:solidFill>
                <a:latin typeface="Amasis MT Pro Medium" panose="02040604050005020304" pitchFamily="18" charset="0"/>
              </a:rPr>
              <a:t>size</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n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a:t>
            </a:r>
            <a:r>
              <a:rPr lang="en-US" sz="1400" dirty="0">
                <a:solidFill>
                  <a:schemeClr val="bg1"/>
                </a:solidFill>
                <a:latin typeface="Amasis MT Pro Medium" panose="02040604050005020304" pitchFamily="18" charset="0"/>
              </a:rPr>
              <a:t> (!visited[path[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visited[path[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a:t>
            </a:r>
            <a:r>
              <a:rPr lang="en-US" sz="1400" dirty="0" err="1">
                <a:solidFill>
                  <a:schemeClr val="bg1"/>
                </a:solidFill>
                <a:latin typeface="Amasis MT Pro Medium" panose="02040604050005020304" pitchFamily="18" charset="0"/>
              </a:rPr>
              <a:t>path.</a:t>
            </a:r>
            <a:r>
              <a:rPr lang="en-US" sz="1400" dirty="0" err="1">
                <a:solidFill>
                  <a:srgbClr val="CC99FF"/>
                </a:solidFill>
                <a:latin typeface="Amasis MT Pro Medium" panose="02040604050005020304" pitchFamily="18" charset="0"/>
              </a:rPr>
              <a:t>back</a:t>
            </a:r>
            <a:r>
              <a:rPr lang="en-US" sz="1400" dirty="0">
                <a:solidFill>
                  <a:schemeClr val="bg1"/>
                </a:solidFill>
                <a:latin typeface="Amasis MT Pro Medium" panose="02040604050005020304" pitchFamily="18" charset="0"/>
              </a:rPr>
              <a:t>(), path[</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a:t>
            </a:r>
          </a:p>
        </p:txBody>
      </p:sp>
    </p:spTree>
    <p:extLst>
      <p:ext uri="{BB962C8B-B14F-4D97-AF65-F5344CB8AC3E}">
        <p14:creationId xmlns:p14="http://schemas.microsoft.com/office/powerpoint/2010/main" val="235592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5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3352713" cy="707886"/>
          </a:xfrm>
          <a:prstGeom prst="rect">
            <a:avLst/>
          </a:prstGeom>
          <a:noFill/>
        </p:spPr>
        <p:txBody>
          <a:bodyPr wrap="square" rtlCol="0">
            <a:spAutoFit/>
          </a:bodyPr>
          <a:lstStyle/>
          <a:p>
            <a:pPr algn="ctr"/>
            <a:r>
              <a:rPr lang="en-US" sz="4000" dirty="0" err="1">
                <a:solidFill>
                  <a:schemeClr val="bg1"/>
                </a:solidFill>
                <a:latin typeface="Amasis MT Pro Black" panose="02040A04050005020304" pitchFamily="18" charset="0"/>
              </a:rPr>
              <a:t>Christofides</a:t>
            </a:r>
            <a:endParaRPr lang="en-US" sz="4000" dirty="0">
              <a:solidFill>
                <a:schemeClr val="bg1"/>
              </a:solidFill>
              <a:latin typeface="Amasis MT Pro Black" panose="02040A04050005020304" pitchFamily="18" charset="0"/>
            </a:endParaRPr>
          </a:p>
        </p:txBody>
      </p:sp>
      <p:sp>
        <p:nvSpPr>
          <p:cNvPr id="2" name="Paralelogramo 1">
            <a:extLst>
              <a:ext uri="{FF2B5EF4-FFF2-40B4-BE49-F238E27FC236}">
                <a16:creationId xmlns:a16="http://schemas.microsoft.com/office/drawing/2014/main" id="{ECFD2E65-FB20-3C3C-48CB-6A26B2DACBC8}"/>
              </a:ext>
            </a:extLst>
          </p:cNvPr>
          <p:cNvSpPr/>
          <p:nvPr/>
        </p:nvSpPr>
        <p:spPr>
          <a:xfrm>
            <a:off x="-7058977"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3" name="CaixaDeTexto 2">
            <a:extLst>
              <a:ext uri="{FF2B5EF4-FFF2-40B4-BE49-F238E27FC236}">
                <a16:creationId xmlns:a16="http://schemas.microsoft.com/office/drawing/2014/main" id="{B5C85D5C-0828-4B89-CCB4-0E89EE3075D4}"/>
              </a:ext>
            </a:extLst>
          </p:cNvPr>
          <p:cNvSpPr txBox="1"/>
          <p:nvPr/>
        </p:nvSpPr>
        <p:spPr>
          <a:xfrm>
            <a:off x="659450" y="1253986"/>
            <a:ext cx="1707323"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Code Review</a:t>
            </a:r>
          </a:p>
        </p:txBody>
      </p:sp>
      <mc:AlternateContent xmlns:mc="http://schemas.openxmlformats.org/markup-compatibility/2006">
        <mc:Choice xmlns:a14="http://schemas.microsoft.com/office/drawing/2010/main" Requires="a14">
          <p:graphicFrame>
            <p:nvGraphicFramePr>
              <p:cNvPr id="7" name="Diagrama 6">
                <a:extLst>
                  <a:ext uri="{FF2B5EF4-FFF2-40B4-BE49-F238E27FC236}">
                    <a16:creationId xmlns:a16="http://schemas.microsoft.com/office/drawing/2014/main" id="{9EBB33AB-D761-4081-FE66-766DB23119C7}"/>
                  </a:ext>
                </a:extLst>
              </p:cNvPr>
              <p:cNvGraphicFramePr/>
              <p:nvPr>
                <p:extLst>
                  <p:ext uri="{D42A27DB-BD31-4B8C-83A1-F6EECF244321}">
                    <p14:modId xmlns:p14="http://schemas.microsoft.com/office/powerpoint/2010/main" val="1071986423"/>
                  </p:ext>
                </p:extLst>
              </p:nvPr>
            </p:nvGraphicFramePr>
            <p:xfrm>
              <a:off x="320355" y="2021635"/>
              <a:ext cx="11585505" cy="55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7" name="Diagrama 6">
                <a:extLst>
                  <a:ext uri="{FF2B5EF4-FFF2-40B4-BE49-F238E27FC236}">
                    <a16:creationId xmlns:a16="http://schemas.microsoft.com/office/drawing/2014/main" id="{9EBB33AB-D761-4081-FE66-766DB23119C7}"/>
                  </a:ext>
                </a:extLst>
              </p:cNvPr>
              <p:cNvGraphicFramePr/>
              <p:nvPr>
                <p:extLst>
                  <p:ext uri="{D42A27DB-BD31-4B8C-83A1-F6EECF244321}">
                    <p14:modId xmlns:p14="http://schemas.microsoft.com/office/powerpoint/2010/main" val="1071986423"/>
                  </p:ext>
                </p:extLst>
              </p:nvPr>
            </p:nvGraphicFramePr>
            <p:xfrm>
              <a:off x="320355" y="2021635"/>
              <a:ext cx="11585505" cy="5540256"/>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cxnSp>
        <p:nvCxnSpPr>
          <p:cNvPr id="8" name="Conexão reta 7">
            <a:extLst>
              <a:ext uri="{FF2B5EF4-FFF2-40B4-BE49-F238E27FC236}">
                <a16:creationId xmlns:a16="http://schemas.microsoft.com/office/drawing/2014/main" id="{63F54183-B6DD-DE8E-2547-540901BBBCDF}"/>
              </a:ext>
            </a:extLst>
          </p:cNvPr>
          <p:cNvCxnSpPr>
            <a:cxnSpLocks/>
          </p:cNvCxnSpPr>
          <p:nvPr/>
        </p:nvCxnSpPr>
        <p:spPr>
          <a:xfrm>
            <a:off x="4178808" y="3296511"/>
            <a:ext cx="0" cy="30016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xão reta 8">
            <a:extLst>
              <a:ext uri="{FF2B5EF4-FFF2-40B4-BE49-F238E27FC236}">
                <a16:creationId xmlns:a16="http://schemas.microsoft.com/office/drawing/2014/main" id="{F40A239E-0AFD-2709-986D-FF286B912957}"/>
              </a:ext>
            </a:extLst>
          </p:cNvPr>
          <p:cNvCxnSpPr>
            <a:cxnSpLocks/>
          </p:cNvCxnSpPr>
          <p:nvPr/>
        </p:nvCxnSpPr>
        <p:spPr>
          <a:xfrm>
            <a:off x="8052816" y="3296511"/>
            <a:ext cx="0" cy="30016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E57C7B45-C714-C275-B7DE-93B6F87D1AF3}"/>
              </a:ext>
            </a:extLst>
          </p:cNvPr>
          <p:cNvSpPr txBox="1"/>
          <p:nvPr/>
        </p:nvSpPr>
        <p:spPr>
          <a:xfrm>
            <a:off x="240995" y="2735366"/>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Time Complexity</a:t>
            </a:r>
          </a:p>
        </p:txBody>
      </p:sp>
      <p:sp>
        <p:nvSpPr>
          <p:cNvPr id="11" name="CaixaDeTexto 10">
            <a:extLst>
              <a:ext uri="{FF2B5EF4-FFF2-40B4-BE49-F238E27FC236}">
                <a16:creationId xmlns:a16="http://schemas.microsoft.com/office/drawing/2014/main" id="{664FAF6E-E0FD-88D4-085A-A941DD971869}"/>
              </a:ext>
            </a:extLst>
          </p:cNvPr>
          <p:cNvSpPr txBox="1"/>
          <p:nvPr/>
        </p:nvSpPr>
        <p:spPr>
          <a:xfrm>
            <a:off x="4267669" y="2735365"/>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Space Complexity</a:t>
            </a:r>
          </a:p>
        </p:txBody>
      </p:sp>
      <p:sp>
        <p:nvSpPr>
          <p:cNvPr id="12" name="CaixaDeTexto 11">
            <a:extLst>
              <a:ext uri="{FF2B5EF4-FFF2-40B4-BE49-F238E27FC236}">
                <a16:creationId xmlns:a16="http://schemas.microsoft.com/office/drawing/2014/main" id="{692F5152-6A9E-BD21-62D6-FD69A950954B}"/>
              </a:ext>
            </a:extLst>
          </p:cNvPr>
          <p:cNvSpPr txBox="1"/>
          <p:nvPr/>
        </p:nvSpPr>
        <p:spPr>
          <a:xfrm>
            <a:off x="8294344" y="2735366"/>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Analysis</a:t>
            </a:r>
          </a:p>
        </p:txBody>
      </p:sp>
      <p:pic>
        <p:nvPicPr>
          <p:cNvPr id="7170" name="Picture 2" descr="Christofides algorithm - Wikipedia">
            <a:extLst>
              <a:ext uri="{FF2B5EF4-FFF2-40B4-BE49-F238E27FC236}">
                <a16:creationId xmlns:a16="http://schemas.microsoft.com/office/drawing/2014/main" id="{CA55477C-8F7D-E67C-44FF-AB1AAD15F040}"/>
              </a:ext>
            </a:extLst>
          </p:cNvPr>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627550" y="230048"/>
            <a:ext cx="19050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66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7BBF726-9824-B549-D535-A56C7B574854}"/>
              </a:ext>
            </a:extLst>
          </p:cNvPr>
          <p:cNvSpPr txBox="1"/>
          <p:nvPr/>
        </p:nvSpPr>
        <p:spPr>
          <a:xfrm>
            <a:off x="659450" y="546100"/>
            <a:ext cx="2570133"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Statistics</a:t>
            </a:r>
          </a:p>
        </p:txBody>
      </p:sp>
      <p:sp>
        <p:nvSpPr>
          <p:cNvPr id="6" name="CaixaDeTexto 5">
            <a:extLst>
              <a:ext uri="{FF2B5EF4-FFF2-40B4-BE49-F238E27FC236}">
                <a16:creationId xmlns:a16="http://schemas.microsoft.com/office/drawing/2014/main" id="{2A9F4602-8240-8FE2-4672-A22518705225}"/>
              </a:ext>
            </a:extLst>
          </p:cNvPr>
          <p:cNvSpPr txBox="1"/>
          <p:nvPr/>
        </p:nvSpPr>
        <p:spPr>
          <a:xfrm>
            <a:off x="1184745" y="1946883"/>
            <a:ext cx="3328890" cy="584775"/>
          </a:xfrm>
          <a:prstGeom prst="rect">
            <a:avLst/>
          </a:prstGeom>
          <a:noFill/>
        </p:spPr>
        <p:txBody>
          <a:bodyPr wrap="square" rtlCol="0">
            <a:spAutoFit/>
          </a:bodyPr>
          <a:lstStyle/>
          <a:p>
            <a:pPr algn="ctr"/>
            <a:r>
              <a:rPr lang="en-US" sz="3200" dirty="0" err="1">
                <a:solidFill>
                  <a:schemeClr val="bg1"/>
                </a:solidFill>
                <a:latin typeface="Amasis MT Pro Black" panose="02040A04050005020304" pitchFamily="18" charset="0"/>
              </a:rPr>
              <a:t>Christofides</a:t>
            </a:r>
            <a:endParaRPr lang="en-US" sz="4000" dirty="0">
              <a:solidFill>
                <a:schemeClr val="bg1"/>
              </a:solidFill>
              <a:latin typeface="Amasis MT Pro Black" panose="02040A04050005020304" pitchFamily="18" charset="0"/>
            </a:endParaRPr>
          </a:p>
        </p:txBody>
      </p:sp>
      <p:sp>
        <p:nvSpPr>
          <p:cNvPr id="7" name="CaixaDeTexto 6">
            <a:extLst>
              <a:ext uri="{FF2B5EF4-FFF2-40B4-BE49-F238E27FC236}">
                <a16:creationId xmlns:a16="http://schemas.microsoft.com/office/drawing/2014/main" id="{F7FF9E52-9BFE-5066-54E7-8A8F7D38E032}"/>
              </a:ext>
            </a:extLst>
          </p:cNvPr>
          <p:cNvSpPr txBox="1"/>
          <p:nvPr/>
        </p:nvSpPr>
        <p:spPr>
          <a:xfrm>
            <a:off x="5435187" y="3242382"/>
            <a:ext cx="1133681" cy="584775"/>
          </a:xfrm>
          <a:prstGeom prst="rect">
            <a:avLst/>
          </a:prstGeom>
          <a:noFill/>
        </p:spPr>
        <p:txBody>
          <a:bodyPr wrap="square" rtlCol="0">
            <a:spAutoFit/>
          </a:bodyPr>
          <a:lstStyle/>
          <a:p>
            <a:pPr algn="ctr"/>
            <a:r>
              <a:rPr lang="en-US" sz="3200" dirty="0">
                <a:solidFill>
                  <a:schemeClr val="bg1"/>
                </a:solidFill>
                <a:latin typeface="Amasis MT Pro Black" panose="02040A04050005020304" pitchFamily="18" charset="0"/>
              </a:rPr>
              <a:t>vs</a:t>
            </a:r>
            <a:endParaRPr lang="en-US" sz="4000" dirty="0">
              <a:solidFill>
                <a:schemeClr val="bg1"/>
              </a:solidFill>
              <a:latin typeface="Amasis MT Pro Black" panose="02040A04050005020304" pitchFamily="18" charset="0"/>
            </a:endParaRPr>
          </a:p>
        </p:txBody>
      </p:sp>
      <p:sp>
        <p:nvSpPr>
          <p:cNvPr id="8" name="CaixaDeTexto 7">
            <a:extLst>
              <a:ext uri="{FF2B5EF4-FFF2-40B4-BE49-F238E27FC236}">
                <a16:creationId xmlns:a16="http://schemas.microsoft.com/office/drawing/2014/main" id="{48F0F6CD-CBC8-E367-EE2A-94D99F381710}"/>
              </a:ext>
            </a:extLst>
          </p:cNvPr>
          <p:cNvSpPr txBox="1"/>
          <p:nvPr/>
        </p:nvSpPr>
        <p:spPr>
          <a:xfrm>
            <a:off x="7202924" y="1639106"/>
            <a:ext cx="4110346" cy="1200329"/>
          </a:xfrm>
          <a:prstGeom prst="rect">
            <a:avLst/>
          </a:prstGeom>
          <a:noFill/>
        </p:spPr>
        <p:txBody>
          <a:bodyPr wrap="square" rtlCol="0">
            <a:spAutoFit/>
          </a:bodyPr>
          <a:lstStyle/>
          <a:p>
            <a:pPr algn="ctr"/>
            <a:r>
              <a:rPr lang="en-US" sz="3200" dirty="0">
                <a:solidFill>
                  <a:schemeClr val="bg1"/>
                </a:solidFill>
                <a:latin typeface="Amasis MT Pro Black" panose="02040A04050005020304" pitchFamily="18" charset="0"/>
              </a:rPr>
              <a:t>Triangular</a:t>
            </a:r>
            <a:r>
              <a:rPr lang="en-US" sz="4000" dirty="0">
                <a:solidFill>
                  <a:schemeClr val="bg1"/>
                </a:solidFill>
                <a:latin typeface="Amasis MT Pro Black" panose="02040A04050005020304" pitchFamily="18" charset="0"/>
              </a:rPr>
              <a:t> </a:t>
            </a:r>
            <a:r>
              <a:rPr lang="en-US" sz="3200" dirty="0">
                <a:solidFill>
                  <a:schemeClr val="bg1"/>
                </a:solidFill>
                <a:latin typeface="Amasis MT Pro Black" panose="02040A04050005020304" pitchFamily="18" charset="0"/>
              </a:rPr>
              <a:t>Approximation</a:t>
            </a:r>
            <a:endParaRPr lang="en-US" sz="4000" dirty="0">
              <a:solidFill>
                <a:schemeClr val="bg1"/>
              </a:solidFill>
              <a:latin typeface="Amasis MT Pro Black" panose="02040A04050005020304" pitchFamily="18" charset="0"/>
            </a:endParaRPr>
          </a:p>
        </p:txBody>
      </p:sp>
      <p:sp>
        <p:nvSpPr>
          <p:cNvPr id="9" name="CaixaDeTexto 8">
            <a:extLst>
              <a:ext uri="{FF2B5EF4-FFF2-40B4-BE49-F238E27FC236}">
                <a16:creationId xmlns:a16="http://schemas.microsoft.com/office/drawing/2014/main" id="{E0D86B80-621A-8ACC-70D2-039DD2269E79}"/>
              </a:ext>
            </a:extLst>
          </p:cNvPr>
          <p:cNvSpPr txBox="1"/>
          <p:nvPr/>
        </p:nvSpPr>
        <p:spPr>
          <a:xfrm>
            <a:off x="3796014" y="5357871"/>
            <a:ext cx="4124529"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Amasis MT Pro Black" panose="02040A04050005020304" pitchFamily="18" charset="0"/>
              </a:rPr>
              <a:t>Distance Comparison</a:t>
            </a:r>
          </a:p>
          <a:p>
            <a:pPr marL="457200" indent="-457200">
              <a:buFont typeface="Arial" panose="020B0604020202020204" pitchFamily="34" charset="0"/>
              <a:buChar char="•"/>
            </a:pPr>
            <a:r>
              <a:rPr lang="en-US" sz="2400" dirty="0">
                <a:solidFill>
                  <a:schemeClr val="bg1"/>
                </a:solidFill>
                <a:latin typeface="Amasis MT Pro Black" panose="02040A04050005020304" pitchFamily="18" charset="0"/>
              </a:rPr>
              <a:t>Time Comparison</a:t>
            </a:r>
            <a:endParaRPr lang="en-US" sz="3200" dirty="0">
              <a:solidFill>
                <a:schemeClr val="bg1"/>
              </a:solidFill>
              <a:latin typeface="Amasis MT Pro Black" panose="02040A04050005020304" pitchFamily="18" charset="0"/>
            </a:endParaRPr>
          </a:p>
        </p:txBody>
      </p:sp>
      <p:pic>
        <p:nvPicPr>
          <p:cNvPr id="10" name="Picture 2" descr="Christofides algorithm - Wikipedia">
            <a:extLst>
              <a:ext uri="{FF2B5EF4-FFF2-40B4-BE49-F238E27FC236}">
                <a16:creationId xmlns:a16="http://schemas.microsoft.com/office/drawing/2014/main" id="{AB070AD2-53F2-C0AA-E0FB-D01C713B19E9}"/>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787056" y="2755520"/>
            <a:ext cx="1905000" cy="2047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grupar 10">
            <a:extLst>
              <a:ext uri="{FF2B5EF4-FFF2-40B4-BE49-F238E27FC236}">
                <a16:creationId xmlns:a16="http://schemas.microsoft.com/office/drawing/2014/main" id="{8A6A315E-C6BA-EF73-36E1-CD7E5B41CB87}"/>
              </a:ext>
            </a:extLst>
          </p:cNvPr>
          <p:cNvGrpSpPr/>
          <p:nvPr/>
        </p:nvGrpSpPr>
        <p:grpSpPr>
          <a:xfrm>
            <a:off x="7920543" y="2839435"/>
            <a:ext cx="2715681" cy="2120322"/>
            <a:chOff x="9155964" y="111620"/>
            <a:chExt cx="2715681" cy="2120322"/>
          </a:xfrm>
        </p:grpSpPr>
        <p:pic>
          <p:nvPicPr>
            <p:cNvPr id="12" name="Picture 2">
              <a:extLst>
                <a:ext uri="{FF2B5EF4-FFF2-40B4-BE49-F238E27FC236}">
                  <a16:creationId xmlns:a16="http://schemas.microsoft.com/office/drawing/2014/main" id="{2BB3790D-0AE2-12E1-7648-777DA117B2C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55964" y="111620"/>
              <a:ext cx="2715681" cy="212032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512E4280-1DFC-B4A7-0C25-23F61E7DA3C6}"/>
                </a:ext>
              </a:extLst>
            </p:cNvPr>
            <p:cNvSpPr/>
            <p:nvPr/>
          </p:nvSpPr>
          <p:spPr>
            <a:xfrm>
              <a:off x="9479902" y="1054359"/>
              <a:ext cx="149290" cy="1492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043C1D-3FEE-51F7-0383-E04363EAF750}"/>
                </a:ext>
              </a:extLst>
            </p:cNvPr>
            <p:cNvSpPr/>
            <p:nvPr/>
          </p:nvSpPr>
          <p:spPr>
            <a:xfrm>
              <a:off x="11664818" y="657665"/>
              <a:ext cx="149290" cy="14929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95572F-EA6A-CCAE-6E54-CCB793D1EDBC}"/>
                </a:ext>
              </a:extLst>
            </p:cNvPr>
            <p:cNvSpPr/>
            <p:nvPr/>
          </p:nvSpPr>
          <p:spPr>
            <a:xfrm>
              <a:off x="10176892" y="1925914"/>
              <a:ext cx="149290" cy="14929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AF38AB-F37B-F21B-D073-508C0257AA3B}"/>
                </a:ext>
              </a:extLst>
            </p:cNvPr>
            <p:cNvSpPr/>
            <p:nvPr/>
          </p:nvSpPr>
          <p:spPr>
            <a:xfrm>
              <a:off x="10027601" y="231567"/>
              <a:ext cx="149290" cy="14929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4DA44D2-8E5A-6478-3682-F88F5D913A63}"/>
                </a:ext>
              </a:extLst>
            </p:cNvPr>
            <p:cNvSpPr/>
            <p:nvPr/>
          </p:nvSpPr>
          <p:spPr>
            <a:xfrm>
              <a:off x="10263980" y="866928"/>
              <a:ext cx="149290" cy="14929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574572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7BBF726-9824-B549-D535-A56C7B574854}"/>
              </a:ext>
            </a:extLst>
          </p:cNvPr>
          <p:cNvSpPr txBox="1"/>
          <p:nvPr/>
        </p:nvSpPr>
        <p:spPr>
          <a:xfrm>
            <a:off x="659450" y="546100"/>
            <a:ext cx="2570133" cy="707886"/>
          </a:xfrm>
          <a:prstGeom prst="rect">
            <a:avLst/>
          </a:prstGeom>
          <a:noFill/>
        </p:spPr>
        <p:txBody>
          <a:bodyPr wrap="square" rtlCol="0">
            <a:spAutoFit/>
          </a:bodyPr>
          <a:lstStyle/>
          <a:p>
            <a:pPr algn="ctr"/>
            <a:r>
              <a:rPr lang="en-US" sz="4000" dirty="0">
                <a:latin typeface="Amasis MT Pro Black" panose="02040A04050005020304" pitchFamily="18" charset="0"/>
              </a:rPr>
              <a:t>Statistics</a:t>
            </a:r>
          </a:p>
        </p:txBody>
      </p:sp>
      <p:sp>
        <p:nvSpPr>
          <p:cNvPr id="9" name="CaixaDeTexto 8">
            <a:extLst>
              <a:ext uri="{FF2B5EF4-FFF2-40B4-BE49-F238E27FC236}">
                <a16:creationId xmlns:a16="http://schemas.microsoft.com/office/drawing/2014/main" id="{E0D86B80-621A-8ACC-70D2-039DD2269E79}"/>
              </a:ext>
            </a:extLst>
          </p:cNvPr>
          <p:cNvSpPr txBox="1"/>
          <p:nvPr/>
        </p:nvSpPr>
        <p:spPr>
          <a:xfrm>
            <a:off x="1479717" y="1931953"/>
            <a:ext cx="3499731" cy="461665"/>
          </a:xfrm>
          <a:prstGeom prst="rect">
            <a:avLst/>
          </a:prstGeom>
          <a:noFill/>
        </p:spPr>
        <p:txBody>
          <a:bodyPr wrap="square" rtlCol="0">
            <a:spAutoFit/>
          </a:bodyPr>
          <a:lstStyle/>
          <a:p>
            <a:pPr algn="ctr"/>
            <a:r>
              <a:rPr lang="en-US" sz="2400" dirty="0">
                <a:latin typeface="Amasis MT Pro Black" panose="02040A04050005020304" pitchFamily="18" charset="0"/>
              </a:rPr>
              <a:t>Distance Comparison</a:t>
            </a:r>
          </a:p>
        </p:txBody>
      </p:sp>
      <p:sp>
        <p:nvSpPr>
          <p:cNvPr id="2" name="CaixaDeTexto 1">
            <a:extLst>
              <a:ext uri="{FF2B5EF4-FFF2-40B4-BE49-F238E27FC236}">
                <a16:creationId xmlns:a16="http://schemas.microsoft.com/office/drawing/2014/main" id="{56E84167-7B75-038D-E3B5-826571DCD5A0}"/>
              </a:ext>
            </a:extLst>
          </p:cNvPr>
          <p:cNvSpPr txBox="1"/>
          <p:nvPr/>
        </p:nvSpPr>
        <p:spPr>
          <a:xfrm>
            <a:off x="7732375" y="1931952"/>
            <a:ext cx="2979908" cy="461665"/>
          </a:xfrm>
          <a:prstGeom prst="rect">
            <a:avLst/>
          </a:prstGeom>
          <a:noFill/>
        </p:spPr>
        <p:txBody>
          <a:bodyPr wrap="square" rtlCol="0">
            <a:spAutoFit/>
          </a:bodyPr>
          <a:lstStyle/>
          <a:p>
            <a:pPr algn="ctr"/>
            <a:r>
              <a:rPr lang="en-US" sz="2400" dirty="0">
                <a:latin typeface="Amasis MT Pro Black" panose="02040A04050005020304" pitchFamily="18" charset="0"/>
              </a:rPr>
              <a:t>Time Comparison</a:t>
            </a:r>
            <a:endParaRPr lang="en-US" sz="3200" dirty="0">
              <a:latin typeface="Amasis MT Pro Black" panose="02040A04050005020304" pitchFamily="18" charset="0"/>
            </a:endParaRPr>
          </a:p>
        </p:txBody>
      </p:sp>
      <p:graphicFrame>
        <p:nvGraphicFramePr>
          <p:cNvPr id="18" name="Gráfico 17">
            <a:extLst>
              <a:ext uri="{FF2B5EF4-FFF2-40B4-BE49-F238E27FC236}">
                <a16:creationId xmlns:a16="http://schemas.microsoft.com/office/drawing/2014/main" id="{4A609BF3-594C-2B61-761C-405909F6B9FC}"/>
              </a:ext>
            </a:extLst>
          </p:cNvPr>
          <p:cNvGraphicFramePr/>
          <p:nvPr>
            <p:extLst>
              <p:ext uri="{D42A27DB-BD31-4B8C-83A1-F6EECF244321}">
                <p14:modId xmlns:p14="http://schemas.microsoft.com/office/powerpoint/2010/main" val="42911577"/>
              </p:ext>
            </p:extLst>
          </p:nvPr>
        </p:nvGraphicFramePr>
        <p:xfrm>
          <a:off x="403527" y="2669957"/>
          <a:ext cx="5692473" cy="37949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Gráfico 18">
            <a:extLst>
              <a:ext uri="{FF2B5EF4-FFF2-40B4-BE49-F238E27FC236}">
                <a16:creationId xmlns:a16="http://schemas.microsoft.com/office/drawing/2014/main" id="{31983274-F320-190E-8A71-701C27308302}"/>
              </a:ext>
            </a:extLst>
          </p:cNvPr>
          <p:cNvGraphicFramePr/>
          <p:nvPr>
            <p:extLst>
              <p:ext uri="{D42A27DB-BD31-4B8C-83A1-F6EECF244321}">
                <p14:modId xmlns:p14="http://schemas.microsoft.com/office/powerpoint/2010/main" val="2677479453"/>
              </p:ext>
            </p:extLst>
          </p:nvPr>
        </p:nvGraphicFramePr>
        <p:xfrm>
          <a:off x="6096000" y="2669957"/>
          <a:ext cx="5692473" cy="37949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972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23D8F0B5-CF7F-EF4D-05A4-9DC46A129219}"/>
              </a:ext>
            </a:extLst>
          </p:cNvPr>
          <p:cNvGrpSpPr/>
          <p:nvPr/>
        </p:nvGrpSpPr>
        <p:grpSpPr>
          <a:xfrm>
            <a:off x="-11428613" y="7764425"/>
            <a:ext cx="12644319" cy="5811729"/>
            <a:chOff x="-2966784" y="523136"/>
            <a:chExt cx="12644319" cy="5811729"/>
          </a:xfrm>
        </p:grpSpPr>
        <p:sp>
          <p:nvSpPr>
            <p:cNvPr id="15" name="Retângulo 14">
              <a:extLst>
                <a:ext uri="{FF2B5EF4-FFF2-40B4-BE49-F238E27FC236}">
                  <a16:creationId xmlns:a16="http://schemas.microsoft.com/office/drawing/2014/main" id="{C6C99225-0EA3-1E9D-8277-E8E497A76552}"/>
                </a:ext>
              </a:extLst>
            </p:cNvPr>
            <p:cNvSpPr/>
            <p:nvPr/>
          </p:nvSpPr>
          <p:spPr>
            <a:xfrm rot="19236366">
              <a:off x="-2966784" y="523136"/>
              <a:ext cx="12644319" cy="5811729"/>
            </a:xfrm>
            <a:prstGeom prst="rect">
              <a:avLst/>
            </a:prstGeom>
            <a:solidFill>
              <a:schemeClr val="accent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6" name="CaixaDeTexto 15">
              <a:extLst>
                <a:ext uri="{FF2B5EF4-FFF2-40B4-BE49-F238E27FC236}">
                  <a16:creationId xmlns:a16="http://schemas.microsoft.com/office/drawing/2014/main" id="{B27323DF-42FF-CF1B-9BD4-B464FA7C4AC5}"/>
                </a:ext>
              </a:extLst>
            </p:cNvPr>
            <p:cNvSpPr txBox="1"/>
            <p:nvPr/>
          </p:nvSpPr>
          <p:spPr>
            <a:xfrm>
              <a:off x="1403636" y="2070937"/>
              <a:ext cx="5260939" cy="1138773"/>
            </a:xfrm>
            <a:prstGeom prst="rect">
              <a:avLst/>
            </a:prstGeom>
            <a:noFill/>
          </p:spPr>
          <p:txBody>
            <a:bodyPr wrap="square" rtlCol="0">
              <a:spAutoFit/>
            </a:bodyPr>
            <a:lstStyle/>
            <a:p>
              <a:r>
                <a:rPr lang="pt-PT" sz="4400" dirty="0">
                  <a:solidFill>
                    <a:schemeClr val="bg1"/>
                  </a:solidFill>
                  <a:latin typeface="Amasis MT Pro Black" panose="020B0604020202020204" pitchFamily="18" charset="0"/>
                </a:rPr>
                <a:t>Travelling </a:t>
              </a:r>
              <a:r>
                <a:rPr lang="en-US" sz="4400" dirty="0">
                  <a:solidFill>
                    <a:schemeClr val="bg1"/>
                  </a:solidFill>
                  <a:latin typeface="Amasis MT Pro Black" panose="020B0604020202020204" pitchFamily="18" charset="0"/>
                </a:rPr>
                <a:t>Salesman</a:t>
              </a:r>
              <a:r>
                <a:rPr lang="pt-PT" sz="4400" dirty="0">
                  <a:solidFill>
                    <a:schemeClr val="bg1"/>
                  </a:solidFill>
                  <a:latin typeface="Amasis MT Pro Black" panose="020B0604020202020204" pitchFamily="18" charset="0"/>
                </a:rPr>
                <a:t> </a:t>
              </a:r>
            </a:p>
            <a:p>
              <a:r>
                <a:rPr lang="en-US" sz="2400" dirty="0">
                  <a:solidFill>
                    <a:schemeClr val="bg1"/>
                  </a:solidFill>
                  <a:latin typeface="Amasis MT Pro Black" panose="020B0604020202020204" pitchFamily="18" charset="0"/>
                </a:rPr>
                <a:t>Problem</a:t>
              </a:r>
            </a:p>
          </p:txBody>
        </p:sp>
        <p:sp>
          <p:nvSpPr>
            <p:cNvPr id="17" name="CaixaDeTexto 16">
              <a:extLst>
                <a:ext uri="{FF2B5EF4-FFF2-40B4-BE49-F238E27FC236}">
                  <a16:creationId xmlns:a16="http://schemas.microsoft.com/office/drawing/2014/main" id="{B2B43D04-08EF-4605-6188-2856294BE7FE}"/>
                </a:ext>
              </a:extLst>
            </p:cNvPr>
            <p:cNvSpPr txBox="1"/>
            <p:nvPr/>
          </p:nvSpPr>
          <p:spPr>
            <a:xfrm>
              <a:off x="1396598" y="4302252"/>
              <a:ext cx="3847094" cy="923330"/>
            </a:xfrm>
            <a:prstGeom prst="rect">
              <a:avLst/>
            </a:prstGeom>
            <a:noFill/>
          </p:spPr>
          <p:txBody>
            <a:bodyPr wrap="square" rtlCol="0">
              <a:spAutoFit/>
            </a:bodyPr>
            <a:lstStyle/>
            <a:p>
              <a:r>
                <a:rPr lang="en-US" dirty="0">
                  <a:solidFill>
                    <a:schemeClr val="bg1"/>
                  </a:solidFill>
                  <a:latin typeface="Amasis MT Pro Medium" panose="02040604050005020304" pitchFamily="18" charset="0"/>
                </a:rPr>
                <a:t>Duarte Gonçalves – up202108772</a:t>
              </a:r>
            </a:p>
            <a:p>
              <a:r>
                <a:rPr lang="en-US" dirty="0">
                  <a:solidFill>
                    <a:schemeClr val="bg1"/>
                  </a:solidFill>
                  <a:latin typeface="Amasis MT Pro Medium" panose="02040604050005020304" pitchFamily="18" charset="0"/>
                </a:rPr>
                <a:t>Marco Vilas Boas – up202108774</a:t>
              </a:r>
            </a:p>
            <a:p>
              <a:r>
                <a:rPr lang="en-US" dirty="0">
                  <a:solidFill>
                    <a:schemeClr val="bg1"/>
                  </a:solidFill>
                  <a:latin typeface="Amasis MT Pro Medium" panose="02040604050005020304" pitchFamily="18" charset="0"/>
                </a:rPr>
                <a:t>Pedro Landolt – up202103337</a:t>
              </a:r>
            </a:p>
          </p:txBody>
        </p:sp>
      </p:grpSp>
      <p:grpSp>
        <p:nvGrpSpPr>
          <p:cNvPr id="7" name="Agrupar 6">
            <a:extLst>
              <a:ext uri="{FF2B5EF4-FFF2-40B4-BE49-F238E27FC236}">
                <a16:creationId xmlns:a16="http://schemas.microsoft.com/office/drawing/2014/main" id="{B3B93DC8-3F41-0668-847B-8E062D56B546}"/>
              </a:ext>
            </a:extLst>
          </p:cNvPr>
          <p:cNvGrpSpPr/>
          <p:nvPr/>
        </p:nvGrpSpPr>
        <p:grpSpPr>
          <a:xfrm>
            <a:off x="10308250" y="-6938523"/>
            <a:ext cx="12174814" cy="7993460"/>
            <a:chOff x="4110651" y="-2159588"/>
            <a:chExt cx="12174814" cy="7993460"/>
          </a:xfrm>
          <a:blipFill dpi="0" rotWithShape="0">
            <a:blip r:embed="rId2"/>
            <a:srcRect/>
            <a:tile tx="-1397000" ty="3575050" sx="100000" sy="100000" flip="none" algn="tl"/>
          </a:blipFill>
        </p:grpSpPr>
        <p:sp>
          <p:nvSpPr>
            <p:cNvPr id="4" name="Retângulo 3">
              <a:extLst>
                <a:ext uri="{FF2B5EF4-FFF2-40B4-BE49-F238E27FC236}">
                  <a16:creationId xmlns:a16="http://schemas.microsoft.com/office/drawing/2014/main" id="{6159E620-EDB7-174D-B0C0-7CFE6FF2F2C5}"/>
                </a:ext>
              </a:extLst>
            </p:cNvPr>
            <p:cNvSpPr/>
            <p:nvPr/>
          </p:nvSpPr>
          <p:spPr>
            <a:xfrm rot="19241541">
              <a:off x="5468112" y="941831"/>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9170C9F3-EAC3-9877-3031-CB208EEDC618}"/>
                </a:ext>
              </a:extLst>
            </p:cNvPr>
            <p:cNvSpPr/>
            <p:nvPr/>
          </p:nvSpPr>
          <p:spPr>
            <a:xfrm rot="19241541">
              <a:off x="8385049" y="2770632"/>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7F95CB5B-2007-A142-21EF-652C8E96393B}"/>
                </a:ext>
              </a:extLst>
            </p:cNvPr>
            <p:cNvSpPr/>
            <p:nvPr/>
          </p:nvSpPr>
          <p:spPr>
            <a:xfrm rot="19241541">
              <a:off x="4110651" y="-2159588"/>
              <a:ext cx="7900416" cy="3063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13" name="image1.png" descr="Uma imagem com texto&#10;&#10;Descrição gerada automaticamente">
            <a:extLst>
              <a:ext uri="{FF2B5EF4-FFF2-40B4-BE49-F238E27FC236}">
                <a16:creationId xmlns:a16="http://schemas.microsoft.com/office/drawing/2014/main" id="{D786E977-B50C-0804-3FF6-DF39EEF0DE5C}"/>
              </a:ext>
            </a:extLst>
          </p:cNvPr>
          <p:cNvPicPr/>
          <p:nvPr/>
        </p:nvPicPr>
        <p:blipFill>
          <a:blip r:embed="rId3">
            <a:extLst>
              <a:ext uri="{BEBA8EAE-BF5A-486C-A8C5-ECC9F3942E4B}">
                <a14:imgProps xmlns:a14="http://schemas.microsoft.com/office/drawing/2010/main">
                  <a14:imgLayer r:embed="rId4">
                    <a14:imgEffect>
                      <a14:backgroundRemoval t="4375" b="91250" l="5750" r="95750">
                        <a14:foregroundMark x1="10947" y1="6926" x2="41250" y2="1875"/>
                        <a14:foregroundMark x1="8422" y1="7347" x2="8744" y2="7293"/>
                        <a14:foregroundMark x1="41250" y1="1875" x2="77750" y2="4375"/>
                        <a14:foregroundMark x1="77750" y1="4375" x2="25750" y2="6875"/>
                        <a14:foregroundMark x1="25750" y1="6875" x2="88500" y2="4375"/>
                        <a14:foregroundMark x1="88500" y1="4375" x2="23500" y2="15000"/>
                        <a14:foregroundMark x1="23500" y1="15000" x2="70750" y2="15000"/>
                        <a14:foregroundMark x1="70750" y1="15000" x2="25000" y2="24375"/>
                        <a14:foregroundMark x1="25000" y1="24375" x2="48750" y2="20625"/>
                        <a14:foregroundMark x1="48750" y1="20625" x2="74500" y2="51875"/>
                        <a14:foregroundMark x1="74500" y1="51875" x2="31000" y2="65000"/>
                        <a14:foregroundMark x1="31000" y1="65000" x2="28750" y2="68125"/>
                        <a14:foregroundMark x1="58250" y1="29375" x2="28250" y2="26250"/>
                        <a14:foregroundMark x1="28250" y1="26250" x2="56000" y2="38750"/>
                        <a14:foregroundMark x1="56000" y1="38750" x2="31000" y2="41875"/>
                        <a14:foregroundMark x1="41750" y1="33125" x2="14500" y2="46875"/>
                        <a14:foregroundMark x1="14500" y1="46875" x2="12500" y2="43750"/>
                        <a14:foregroundMark x1="5795" y1="16456" x2="11750" y2="43750"/>
                        <a14:foregroundMark x1="15250" y1="33125" x2="10000" y2="58750"/>
                        <a14:foregroundMark x1="7250" y1="21250" x2="12000" y2="80000"/>
                        <a14:foregroundMark x1="11000" y1="38125" x2="6250" y2="87500"/>
                        <a14:foregroundMark x1="9750" y1="45625" x2="8750" y2="86250"/>
                        <a14:foregroundMark x1="9250" y1="52500" x2="10000" y2="91250"/>
                        <a14:foregroundMark x1="5750" y1="55625" x2="8250" y2="86875"/>
                        <a14:foregroundMark x1="6000" y1="48125" x2="5750" y2="85625"/>
                        <a14:foregroundMark x1="8250" y1="40000" x2="6250" y2="80625"/>
                        <a14:foregroundMark x1="7000" y1="33125" x2="8250" y2="83750"/>
                        <a14:foregroundMark x1="6500" y1="36250" x2="10750" y2="91250"/>
                        <a14:foregroundMark x1="9000" y1="82500" x2="52000" y2="73750"/>
                        <a14:foregroundMark x1="52000" y1="73750" x2="84000" y2="80625"/>
                        <a14:foregroundMark x1="91750" y1="78750" x2="85750" y2="80000"/>
                        <a14:foregroundMark x1="90250" y1="80625" x2="65500" y2="81250"/>
                        <a14:foregroundMark x1="65500" y1="81250" x2="85750" y2="65000"/>
                        <a14:foregroundMark x1="91750" y1="65000" x2="67750" y2="71250"/>
                        <a14:foregroundMark x1="95750" y1="62500" x2="77750" y2="71875"/>
                        <a14:foregroundMark x1="94000" y1="62500" x2="66000" y2="66875"/>
                        <a14:foregroundMark x1="86000" y1="68125" x2="61500" y2="82500"/>
                        <a14:foregroundMark x1="95250" y1="75000" x2="42750" y2="83125"/>
                        <a14:foregroundMark x1="79250" y1="82500" x2="37250" y2="84375"/>
                        <a14:foregroundMark x1="58000" y1="86250" x2="17250" y2="86250"/>
                        <a14:foregroundMark x1="39250" y1="83750" x2="76250" y2="80625"/>
                        <a14:foregroundMark x1="63000" y1="83750" x2="89750" y2="81250"/>
                        <a14:foregroundMark x1="58000" y1="83125" x2="94250" y2="83750"/>
                        <a14:foregroundMark x1="74000" y1="86250" x2="82000" y2="83750"/>
                        <a14:foregroundMark x1="71000" y1="26875" x2="80000" y2="51250"/>
                        <a14:foregroundMark x1="89250" y1="59375" x2="89250" y2="59375"/>
                        <a14:foregroundMark x1="10500" y1="14375" x2="10000" y2="15000"/>
                        <a14:backgroundMark x1="96750" y1="5000" x2="94500" y2="3125"/>
                        <a14:backgroundMark x1="93750" y1="3750" x2="93750" y2="3750"/>
                        <a14:backgroundMark x1="92500" y1="3125" x2="92500" y2="3125"/>
                        <a14:backgroundMark x1="91500" y1="2500" x2="91500" y2="2500"/>
                        <a14:backgroundMark x1="91000" y1="3125" x2="90750" y2="3125"/>
                        <a14:backgroundMark x1="88000" y1="3750" x2="88000" y2="3750"/>
                        <a14:backgroundMark x1="88250" y1="4375" x2="88250" y2="4375"/>
                        <a14:backgroundMark x1="86250" y1="3125" x2="86250" y2="3125"/>
                        <a14:backgroundMark x1="6000" y1="3750" x2="6250" y2="3125"/>
                        <a14:backgroundMark x1="6500" y1="2500" x2="7250" y2="1875"/>
                        <a14:backgroundMark x1="8250" y1="2500" x2="8250" y2="2500"/>
                        <a14:backgroundMark x1="9750" y1="1250" x2="9750" y2="1250"/>
                        <a14:backgroundMark x1="9000" y1="1875" x2="9000" y2="1875"/>
                        <a14:backgroundMark x1="9250" y1="3125" x2="8000" y2="5625"/>
                        <a14:backgroundMark x1="6750" y1="7500" x2="6500" y2="8125"/>
                        <a14:backgroundMark x1="7839" y1="7009" x2="8000" y2="6875"/>
                        <a14:backgroundMark x1="8500" y1="7500" x2="8246" y2="8135"/>
                      </a14:backgroundRemoval>
                    </a14:imgEffect>
                  </a14:imgLayer>
                </a14:imgProps>
              </a:ext>
            </a:extLst>
          </a:blip>
          <a:srcRect/>
          <a:stretch>
            <a:fillRect/>
          </a:stretch>
        </p:blipFill>
        <p:spPr>
          <a:xfrm>
            <a:off x="4888023" y="7198069"/>
            <a:ext cx="2183724" cy="873490"/>
          </a:xfrm>
          <a:prstGeom prst="rect">
            <a:avLst/>
          </a:prstGeom>
          <a:ln/>
        </p:spPr>
      </p:pic>
      <p:sp>
        <p:nvSpPr>
          <p:cNvPr id="26" name="Paralelogramo 25">
            <a:extLst>
              <a:ext uri="{FF2B5EF4-FFF2-40B4-BE49-F238E27FC236}">
                <a16:creationId xmlns:a16="http://schemas.microsoft.com/office/drawing/2014/main" id="{CDC24E20-AE63-FD45-294F-E28F648414CF}"/>
              </a:ext>
            </a:extLst>
          </p:cNvPr>
          <p:cNvSpPr/>
          <p:nvPr/>
        </p:nvSpPr>
        <p:spPr>
          <a:xfrm>
            <a:off x="2529477" y="0"/>
            <a:ext cx="6142445" cy="6858000"/>
          </a:xfrm>
          <a:prstGeom prst="parallelogram">
            <a:avLst/>
          </a:prstGeom>
          <a:blipFill dpi="0" rotWithShape="0">
            <a:blip r:embed="rId5"/>
            <a:srcRect/>
            <a:stretch>
              <a:fillRect l="-10320" r="-4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Paralelogramo 1">
            <a:extLst>
              <a:ext uri="{FF2B5EF4-FFF2-40B4-BE49-F238E27FC236}">
                <a16:creationId xmlns:a16="http://schemas.microsoft.com/office/drawing/2014/main" id="{3239941D-E3FA-BDD6-9EC5-F82424CD2548}"/>
              </a:ext>
            </a:extLst>
          </p:cNvPr>
          <p:cNvSpPr/>
          <p:nvPr/>
        </p:nvSpPr>
        <p:spPr>
          <a:xfrm>
            <a:off x="2468842" y="0"/>
            <a:ext cx="6142445"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masis MT Pro Black" panose="02040A04050005020304" pitchFamily="18" charset="0"/>
              </a:rPr>
              <a:t>Solutions:</a:t>
            </a:r>
          </a:p>
          <a:p>
            <a:pPr algn="ctr"/>
            <a:endParaRPr lang="en-US" sz="1200" dirty="0">
              <a:solidFill>
                <a:schemeClr val="bg1"/>
              </a:solidFill>
              <a:latin typeface="Amasis MT Pro Black" panose="02040A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Backtracking</a:t>
            </a: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Triangular Approximation</a:t>
            </a:r>
          </a:p>
          <a:p>
            <a:pPr marL="171450" indent="-171450" algn="ctr">
              <a:buFontTx/>
              <a:buChar char="-"/>
            </a:pPr>
            <a:endParaRPr lang="en-US" sz="1600" dirty="0">
              <a:solidFill>
                <a:schemeClr val="bg1"/>
              </a:solidFill>
              <a:latin typeface="Amasis MT Pro Medium" panose="020406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Nearest Neighbor</a:t>
            </a:r>
          </a:p>
          <a:p>
            <a:pPr algn="ctr"/>
            <a:endParaRPr lang="en-US" sz="1200" dirty="0">
              <a:solidFill>
                <a:schemeClr val="bg1"/>
              </a:solidFill>
              <a:latin typeface="Amasis MT Pro Medium" panose="02040604050005020304" pitchFamily="18" charset="0"/>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28" name="Paralelogramo 27">
            <a:extLst>
              <a:ext uri="{FF2B5EF4-FFF2-40B4-BE49-F238E27FC236}">
                <a16:creationId xmlns:a16="http://schemas.microsoft.com/office/drawing/2014/main" id="{E4021541-08E8-361F-2A41-E19C8ADC7562}"/>
              </a:ext>
            </a:extLst>
          </p:cNvPr>
          <p:cNvSpPr/>
          <p:nvPr/>
        </p:nvSpPr>
        <p:spPr>
          <a:xfrm>
            <a:off x="2393690" y="0"/>
            <a:ext cx="6395357"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101600" algn="ctr" defTabSz="917575"/>
            <a:r>
              <a:rPr lang="en-US" sz="3600" dirty="0">
                <a:solidFill>
                  <a:schemeClr val="tx1"/>
                </a:solidFill>
                <a:latin typeface="Amasis MT Pro Black" panose="02040A04050005020304" pitchFamily="18" charset="0"/>
              </a:rPr>
              <a:t>Problem:</a:t>
            </a:r>
          </a:p>
          <a:p>
            <a:pPr algn="ctr"/>
            <a:endParaRPr lang="en-US" dirty="0">
              <a:solidFill>
                <a:schemeClr val="tx1"/>
              </a:solidFill>
            </a:endParaRPr>
          </a:p>
          <a:p>
            <a:pPr marL="536575" algn="ctr"/>
            <a:r>
              <a:rPr lang="en-US" sz="1200" b="0" i="0" dirty="0">
                <a:solidFill>
                  <a:schemeClr val="tx1"/>
                </a:solidFill>
                <a:effectLst/>
                <a:latin typeface="Amasis MT Pro Medium" panose="02040604050005020304" pitchFamily="18" charset="0"/>
              </a:rPr>
              <a:t>The Traveling Salesman Problem (TSP) is an optimization problem that involves finding the shortest possible route for a salesman to visit a given list of cities, while visiting each city exactly once and returning to the starting city. It is a challenging problem with exponential time complexity. No efficient algorithm exists to solve it for all instances. Various algorithms and heuristics have been developed to approximate solutions, making it applicable in logistics, transportation planning, and other fields. TSP remains an active area of research in combinatorial optimization.</a:t>
            </a:r>
            <a:endParaRPr lang="en-US" sz="1200" dirty="0">
              <a:solidFill>
                <a:schemeClr val="tx1"/>
              </a:solidFill>
              <a:latin typeface="Amasis MT Pro Medium" panose="02040604050005020304" pitchFamily="18" charset="0"/>
            </a:endParaRPr>
          </a:p>
        </p:txBody>
      </p:sp>
    </p:spTree>
    <p:extLst>
      <p:ext uri="{BB962C8B-B14F-4D97-AF65-F5344CB8AC3E}">
        <p14:creationId xmlns:p14="http://schemas.microsoft.com/office/powerpoint/2010/main" val="332562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CDFCC317-D21A-80C7-E746-A464D597875C}"/>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dirty="0">
                <a:latin typeface="Amasis MT Pro Black" panose="02040A04050005020304" pitchFamily="18" charset="0"/>
                <a:ea typeface="+mj-ea"/>
                <a:cs typeface="+mj-cs"/>
              </a:rPr>
              <a:t>Demonstration</a:t>
            </a: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hristofides algorithm - Wikipedia">
            <a:extLst>
              <a:ext uri="{FF2B5EF4-FFF2-40B4-BE49-F238E27FC236}">
                <a16:creationId xmlns:a16="http://schemas.microsoft.com/office/drawing/2014/main" id="{5B8CD5C1-FE6D-8D5C-8566-00926880DF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0139" y="2642616"/>
            <a:ext cx="3354217" cy="36057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acktracking Algorithm">
            <a:extLst>
              <a:ext uri="{FF2B5EF4-FFF2-40B4-BE49-F238E27FC236}">
                <a16:creationId xmlns:a16="http://schemas.microsoft.com/office/drawing/2014/main" id="{2F376200-BD26-B39C-CD6C-5BDB9DD759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698022"/>
            <a:ext cx="5614416" cy="349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902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elogramo 5">
            <a:extLst>
              <a:ext uri="{FF2B5EF4-FFF2-40B4-BE49-F238E27FC236}">
                <a16:creationId xmlns:a16="http://schemas.microsoft.com/office/drawing/2014/main" id="{588AE33C-75C5-A176-30C1-D554981129CB}"/>
              </a:ext>
            </a:extLst>
          </p:cNvPr>
          <p:cNvSpPr/>
          <p:nvPr/>
        </p:nvSpPr>
        <p:spPr>
          <a:xfrm>
            <a:off x="7682411" y="0"/>
            <a:ext cx="6142445" cy="6858000"/>
          </a:xfrm>
          <a:prstGeom prst="parallelogram">
            <a:avLst/>
          </a:prstGeom>
          <a:blipFill dpi="0" rotWithShape="0">
            <a:blip r:embed="rId2"/>
            <a:srcRect/>
            <a:stretch>
              <a:fillRect l="-10320" r="-4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aralelogramo 4">
            <a:extLst>
              <a:ext uri="{FF2B5EF4-FFF2-40B4-BE49-F238E27FC236}">
                <a16:creationId xmlns:a16="http://schemas.microsoft.com/office/drawing/2014/main" id="{1041EBC1-19C9-E1E8-4E7E-679D9F3C36EC}"/>
              </a:ext>
            </a:extLst>
          </p:cNvPr>
          <p:cNvSpPr/>
          <p:nvPr/>
        </p:nvSpPr>
        <p:spPr>
          <a:xfrm>
            <a:off x="3088278" y="0"/>
            <a:ext cx="6142445"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masis MT Pro Black" panose="02040A04050005020304" pitchFamily="18" charset="0"/>
              </a:rPr>
              <a:t>Solutions:</a:t>
            </a:r>
          </a:p>
          <a:p>
            <a:pPr algn="ctr"/>
            <a:endParaRPr lang="en-US" sz="1200" dirty="0">
              <a:solidFill>
                <a:schemeClr val="bg1"/>
              </a:solidFill>
              <a:latin typeface="Amasis MT Pro Black" panose="02040A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Backtracking</a:t>
            </a: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Triangular Approximation</a:t>
            </a:r>
          </a:p>
          <a:p>
            <a:pPr marL="171450" indent="-171450" algn="ctr">
              <a:buFontTx/>
              <a:buChar char="-"/>
            </a:pPr>
            <a:endParaRPr lang="en-US" sz="1600" dirty="0">
              <a:solidFill>
                <a:schemeClr val="bg1"/>
              </a:solidFill>
              <a:latin typeface="Amasis MT Pro Medium" panose="02040604050005020304" pitchFamily="18" charset="0"/>
            </a:endParaRPr>
          </a:p>
          <a:p>
            <a:pPr marL="171450" indent="-171450" algn="ctr">
              <a:buFontTx/>
              <a:buChar char="-"/>
            </a:pPr>
            <a:r>
              <a:rPr lang="en-US" sz="1600" dirty="0">
                <a:solidFill>
                  <a:schemeClr val="bg1"/>
                </a:solidFill>
                <a:latin typeface="Amasis MT Pro Medium" panose="02040604050005020304" pitchFamily="18" charset="0"/>
              </a:rPr>
              <a:t>Nearest Neighbor</a:t>
            </a:r>
          </a:p>
          <a:p>
            <a:pPr algn="ctr"/>
            <a:endParaRPr lang="en-US" sz="1200" dirty="0">
              <a:solidFill>
                <a:schemeClr val="bg1"/>
              </a:solidFill>
              <a:latin typeface="Amasis MT Pro Medium" panose="02040604050005020304" pitchFamily="18" charset="0"/>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4" name="Paralelogramo 3">
            <a:extLst>
              <a:ext uri="{FF2B5EF4-FFF2-40B4-BE49-F238E27FC236}">
                <a16:creationId xmlns:a16="http://schemas.microsoft.com/office/drawing/2014/main" id="{172600F7-5DBA-04DF-B6D1-D0D1393514A9}"/>
              </a:ext>
            </a:extLst>
          </p:cNvPr>
          <p:cNvSpPr/>
          <p:nvPr/>
        </p:nvSpPr>
        <p:spPr>
          <a:xfrm>
            <a:off x="-1582057" y="0"/>
            <a:ext cx="6395357"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101600" algn="ctr" defTabSz="917575"/>
            <a:r>
              <a:rPr lang="en-US" sz="3600" dirty="0">
                <a:solidFill>
                  <a:schemeClr val="tx1"/>
                </a:solidFill>
                <a:latin typeface="Amasis MT Pro Black" panose="02040A04050005020304" pitchFamily="18" charset="0"/>
              </a:rPr>
              <a:t>Problem:</a:t>
            </a:r>
          </a:p>
          <a:p>
            <a:pPr algn="ctr"/>
            <a:endParaRPr lang="en-US" dirty="0">
              <a:solidFill>
                <a:schemeClr val="tx1"/>
              </a:solidFill>
            </a:endParaRPr>
          </a:p>
          <a:p>
            <a:pPr marL="536575" algn="ctr"/>
            <a:r>
              <a:rPr lang="en-US" sz="1200" b="0" i="0" dirty="0">
                <a:solidFill>
                  <a:schemeClr val="tx1"/>
                </a:solidFill>
                <a:effectLst/>
                <a:latin typeface="Amasis MT Pro Medium" panose="02040604050005020304" pitchFamily="18" charset="0"/>
              </a:rPr>
              <a:t>The Traveling Salesman Problem (TSP) is an optimization problem that involves finding the shortest possible route for a salesman to visit a given list of cities, while visiting each city exactly once and returning to the starting city. It is a challenging problem with exponential time complexity. No efficient algorithm exists to solve it for all instances. Various algorithms and heuristics have been developed to approximate solutions, making it applicable in logistics, transportation planning, and other fields. TSP remains an active area of research in combinatorial optimization.</a:t>
            </a:r>
            <a:endParaRPr lang="en-US" sz="1200" dirty="0">
              <a:solidFill>
                <a:schemeClr val="tx1"/>
              </a:solidFill>
              <a:latin typeface="Amasis MT Pro Medium" panose="02040604050005020304" pitchFamily="18" charset="0"/>
            </a:endParaRPr>
          </a:p>
        </p:txBody>
      </p:sp>
    </p:spTree>
    <p:extLst>
      <p:ext uri="{BB962C8B-B14F-4D97-AF65-F5344CB8AC3E}">
        <p14:creationId xmlns:p14="http://schemas.microsoft.com/office/powerpoint/2010/main" val="56815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elogramo 5">
            <a:extLst>
              <a:ext uri="{FF2B5EF4-FFF2-40B4-BE49-F238E27FC236}">
                <a16:creationId xmlns:a16="http://schemas.microsoft.com/office/drawing/2014/main" id="{588AE33C-75C5-A176-30C1-D554981129CB}"/>
              </a:ext>
            </a:extLst>
          </p:cNvPr>
          <p:cNvSpPr/>
          <p:nvPr/>
        </p:nvSpPr>
        <p:spPr>
          <a:xfrm>
            <a:off x="-6280587" y="0"/>
            <a:ext cx="6142445" cy="6858000"/>
          </a:xfrm>
          <a:prstGeom prst="parallelogram">
            <a:avLst/>
          </a:prstGeom>
          <a:blipFill dpi="0" rotWithShape="0">
            <a:blip r:embed="rId2"/>
            <a:srcRect/>
            <a:stretch>
              <a:fillRect l="-10320" r="-4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aralelogramo 4">
            <a:extLst>
              <a:ext uri="{FF2B5EF4-FFF2-40B4-BE49-F238E27FC236}">
                <a16:creationId xmlns:a16="http://schemas.microsoft.com/office/drawing/2014/main" id="{1041EBC1-19C9-E1E8-4E7E-679D9F3C36EC}"/>
              </a:ext>
            </a:extLst>
          </p:cNvPr>
          <p:cNvSpPr/>
          <p:nvPr/>
        </p:nvSpPr>
        <p:spPr>
          <a:xfrm>
            <a:off x="-1736206"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2" name="CaixaDeTexto 1">
            <a:extLst>
              <a:ext uri="{FF2B5EF4-FFF2-40B4-BE49-F238E27FC236}">
                <a16:creationId xmlns:a16="http://schemas.microsoft.com/office/drawing/2014/main" id="{FC7FC630-285E-CEC0-9854-A5DD98E66103}"/>
              </a:ext>
            </a:extLst>
          </p:cNvPr>
          <p:cNvSpPr txBox="1"/>
          <p:nvPr/>
        </p:nvSpPr>
        <p:spPr>
          <a:xfrm>
            <a:off x="6540500" y="546100"/>
            <a:ext cx="3708400" cy="707886"/>
          </a:xfrm>
          <a:prstGeom prst="rect">
            <a:avLst/>
          </a:prstGeom>
          <a:noFill/>
        </p:spPr>
        <p:txBody>
          <a:bodyPr wrap="square" rtlCol="0">
            <a:spAutoFit/>
          </a:bodyPr>
          <a:lstStyle/>
          <a:p>
            <a:pPr algn="ctr"/>
            <a:r>
              <a:rPr lang="en-US" sz="4000" dirty="0">
                <a:latin typeface="Amasis MT Pro Black" panose="02040A04050005020304" pitchFamily="18" charset="0"/>
              </a:rPr>
              <a:t>Backtracking</a:t>
            </a:r>
          </a:p>
        </p:txBody>
      </p:sp>
      <p:sp>
        <p:nvSpPr>
          <p:cNvPr id="3" name="CaixaDeTexto 2">
            <a:extLst>
              <a:ext uri="{FF2B5EF4-FFF2-40B4-BE49-F238E27FC236}">
                <a16:creationId xmlns:a16="http://schemas.microsoft.com/office/drawing/2014/main" id="{687F5739-4EC3-569F-6D41-86E19A1BD9D9}"/>
              </a:ext>
            </a:extLst>
          </p:cNvPr>
          <p:cNvSpPr txBox="1"/>
          <p:nvPr/>
        </p:nvSpPr>
        <p:spPr>
          <a:xfrm>
            <a:off x="5832909" y="1751798"/>
            <a:ext cx="5284270" cy="4247317"/>
          </a:xfrm>
          <a:prstGeom prst="rect">
            <a:avLst/>
          </a:prstGeom>
          <a:noFill/>
        </p:spPr>
        <p:txBody>
          <a:bodyPr wrap="square" rtlCol="0">
            <a:spAutoFit/>
          </a:bodyPr>
          <a:lstStyle/>
          <a:p>
            <a:pPr algn="just"/>
            <a:r>
              <a:rPr lang="en-US" dirty="0" err="1"/>
              <a:t>Backtrackingis</a:t>
            </a:r>
            <a:r>
              <a:rPr lang="en-US" dirty="0"/>
              <a:t> a methodical approach for solving complex problems by incrementally building potential solutions and discarding them if they fail to satisfy certain conditions. </a:t>
            </a:r>
          </a:p>
          <a:p>
            <a:pPr algn="just"/>
            <a:r>
              <a:rPr lang="en-US" dirty="0"/>
              <a:t>Why use Backtracking for TSP?</a:t>
            </a:r>
          </a:p>
          <a:p>
            <a:pPr algn="just"/>
            <a:endParaRPr lang="en-US" dirty="0"/>
          </a:p>
          <a:p>
            <a:pPr marL="182563" lvl="1" indent="174625" algn="just">
              <a:buFont typeface="Arial" panose="020B0604020202020204" pitchFamily="34" charset="0"/>
              <a:buChar char="•"/>
              <a:tabLst>
                <a:tab pos="5111750" algn="l"/>
              </a:tabLst>
            </a:pPr>
            <a:r>
              <a:rPr lang="en-US" dirty="0"/>
              <a:t>TSP is known to be a combinatorial optimization problem with an exponential number of possible solutions.</a:t>
            </a:r>
          </a:p>
          <a:p>
            <a:pPr marL="182563" lvl="1" indent="174625" algn="just">
              <a:buFont typeface="Arial" panose="020B0604020202020204" pitchFamily="34" charset="0"/>
              <a:buChar char="•"/>
              <a:tabLst>
                <a:tab pos="5111750" algn="l"/>
              </a:tabLst>
            </a:pPr>
            <a:r>
              <a:rPr lang="en-US" dirty="0"/>
              <a:t>Backtracking allows us to systematically explore these solutions by making choices and backtracking when necessary.</a:t>
            </a:r>
          </a:p>
          <a:p>
            <a:pPr marL="182563" lvl="1" indent="174625" algn="just">
              <a:buFont typeface="Arial" panose="020B0604020202020204" pitchFamily="34" charset="0"/>
              <a:buChar char="•"/>
              <a:tabLst>
                <a:tab pos="5111750" algn="l"/>
              </a:tabLst>
            </a:pPr>
            <a:r>
              <a:rPr lang="en-US" dirty="0"/>
              <a:t>It helps us find an optimal solution or identify the best possible route within a reasonable amount of time.</a:t>
            </a:r>
          </a:p>
        </p:txBody>
      </p:sp>
      <p:sp>
        <p:nvSpPr>
          <p:cNvPr id="7" name="Paralelogramo 6">
            <a:extLst>
              <a:ext uri="{FF2B5EF4-FFF2-40B4-BE49-F238E27FC236}">
                <a16:creationId xmlns:a16="http://schemas.microsoft.com/office/drawing/2014/main" id="{AA82CE59-FE7D-7EAA-A668-19271AB07993}"/>
              </a:ext>
            </a:extLst>
          </p:cNvPr>
          <p:cNvSpPr/>
          <p:nvPr/>
        </p:nvSpPr>
        <p:spPr>
          <a:xfrm>
            <a:off x="-6395357" y="0"/>
            <a:ext cx="6395357"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101600" algn="ctr" defTabSz="917575"/>
            <a:r>
              <a:rPr lang="en-US" sz="3600" dirty="0">
                <a:solidFill>
                  <a:schemeClr val="tx1"/>
                </a:solidFill>
                <a:latin typeface="Amasis MT Pro Black" panose="02040A04050005020304" pitchFamily="18" charset="0"/>
              </a:rPr>
              <a:t>Problem:</a:t>
            </a:r>
          </a:p>
          <a:p>
            <a:pPr algn="ctr"/>
            <a:endParaRPr lang="en-US" dirty="0">
              <a:solidFill>
                <a:schemeClr val="tx1"/>
              </a:solidFill>
            </a:endParaRPr>
          </a:p>
          <a:p>
            <a:pPr marL="536575" algn="ctr"/>
            <a:r>
              <a:rPr lang="en-US" sz="1200" b="0" i="0" dirty="0">
                <a:solidFill>
                  <a:schemeClr val="tx1"/>
                </a:solidFill>
                <a:effectLst/>
                <a:latin typeface="Amasis MT Pro Medium" panose="02040604050005020304" pitchFamily="18" charset="0"/>
              </a:rPr>
              <a:t>The Traveling Salesman Problem (TSP) is an optimization problem that involves finding the shortest possible route for a salesman to visit a given list of cities, while visiting each city exactly once and returning to the starting city. It is a challenging problem with exponential time complexity. No efficient algorithm exists to solve it for all instances. Various algorithms and heuristics have been developed to approximate solutions, making it applicable in logistics, transportation planning, and other fields. TSP remains an active area of research in combinatorial optimization.</a:t>
            </a:r>
            <a:endParaRPr lang="en-US" sz="1200" dirty="0">
              <a:solidFill>
                <a:schemeClr val="tx1"/>
              </a:solidFill>
              <a:latin typeface="Amasis MT Pro Medium" panose="02040604050005020304" pitchFamily="18" charset="0"/>
            </a:endParaRPr>
          </a:p>
        </p:txBody>
      </p:sp>
    </p:spTree>
    <p:extLst>
      <p:ext uri="{BB962C8B-B14F-4D97-AF65-F5344CB8AC3E}">
        <p14:creationId xmlns:p14="http://schemas.microsoft.com/office/powerpoint/2010/main" val="127232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
                                  </p:stCondLst>
                                  <p:iterate type="wd">
                                    <p:tmPct val="2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370840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Backtracking</a:t>
            </a:r>
          </a:p>
        </p:txBody>
      </p:sp>
      <p:sp>
        <p:nvSpPr>
          <p:cNvPr id="2" name="CaixaDeTexto 1">
            <a:extLst>
              <a:ext uri="{FF2B5EF4-FFF2-40B4-BE49-F238E27FC236}">
                <a16:creationId xmlns:a16="http://schemas.microsoft.com/office/drawing/2014/main" id="{CF0E46E2-FDDF-2ED2-AA04-5E1C6B3D3393}"/>
              </a:ext>
            </a:extLst>
          </p:cNvPr>
          <p:cNvSpPr txBox="1"/>
          <p:nvPr/>
        </p:nvSpPr>
        <p:spPr>
          <a:xfrm>
            <a:off x="1662901" y="1848086"/>
            <a:ext cx="7912181" cy="4401205"/>
          </a:xfrm>
          <a:prstGeom prst="rect">
            <a:avLst/>
          </a:prstGeom>
          <a:noFill/>
        </p:spPr>
        <p:txBody>
          <a:bodyPr wrap="square" rtlCol="0">
            <a:spAutoFit/>
          </a:bodyPr>
          <a:lstStyle/>
          <a:p>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a:solidFill>
                  <a:srgbClr val="CC99FF"/>
                </a:solidFill>
                <a:latin typeface="Amasis MT Pro Medium" panose="02040604050005020304" pitchFamily="18" charset="0"/>
              </a:rPr>
              <a:t>Graph::</a:t>
            </a:r>
            <a:r>
              <a:rPr lang="en-US" sz="1400" dirty="0" err="1">
                <a:solidFill>
                  <a:srgbClr val="CC99FF"/>
                </a:solidFill>
                <a:latin typeface="Amasis MT Pro Medium" panose="02040604050005020304" pitchFamily="18" charset="0"/>
              </a:rPr>
              <a:t>tsp_exact</a:t>
            </a:r>
            <a:r>
              <a:rPr lang="en-US" sz="1400" dirty="0">
                <a:solidFill>
                  <a:schemeClr val="bg1"/>
                </a:solidFill>
                <a:latin typeface="Amasis MT Pro Medium" panose="02040604050005020304" pitchFamily="18" charset="0"/>
              </a:rPr>
              <a:t>(</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pos, </a:t>
            </a:r>
            <a:r>
              <a:rPr lang="en-US" sz="1400" dirty="0" err="1">
                <a:solidFill>
                  <a:schemeClr val="accent2"/>
                </a:solidFill>
                <a:latin typeface="Amasis MT Pro Medium" panose="02040604050005020304" pitchFamily="18" charset="0"/>
              </a:rPr>
              <a:t>ull</a:t>
            </a:r>
            <a:r>
              <a:rPr lang="en-US" sz="1400" dirty="0">
                <a:solidFill>
                  <a:schemeClr val="bg1"/>
                </a:solidFill>
                <a:latin typeface="Amasis MT Pro Medium" panose="02040604050005020304" pitchFamily="18" charset="0"/>
              </a:rPr>
              <a:t> mask, </a:t>
            </a:r>
            <a:r>
              <a:rPr lang="en-US" sz="1400" dirty="0">
                <a:solidFill>
                  <a:schemeClr val="accent2"/>
                </a:solidFill>
                <a:latin typeface="Amasis MT Pro Medium" panose="02040604050005020304" pitchFamily="18" charset="0"/>
              </a:rPr>
              <a:t>double </a:t>
            </a:r>
            <a:r>
              <a:rPr lang="en-US" sz="1400" dirty="0">
                <a:solidFill>
                  <a:schemeClr val="bg1"/>
                </a:solidFill>
                <a:latin typeface="Amasis MT Pro Medium" panose="02040604050005020304" pitchFamily="18" charset="0"/>
              </a:rPr>
              <a:t>**memo){</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a:t>
            </a:r>
            <a:r>
              <a:rPr lang="en-US" sz="1400" dirty="0">
                <a:solidFill>
                  <a:schemeClr val="bg1"/>
                </a:solidFill>
                <a:latin typeface="Amasis MT Pro Medium" panose="02040604050005020304" pitchFamily="18" charset="0"/>
              </a:rPr>
              <a:t> (memo[pos][mask] != </a:t>
            </a:r>
            <a:r>
              <a:rPr lang="en-US" sz="1400" dirty="0">
                <a:solidFill>
                  <a:srgbClr val="00B0F0"/>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memo[pos][mask];</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a:solidFill>
                  <a:schemeClr val="accent6"/>
                </a:solidFill>
                <a:latin typeface="Amasis MT Pro Medium" panose="02040604050005020304" pitchFamily="18" charset="0"/>
              </a:rPr>
              <a:t>INF</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tmp</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a:t>
            </a:r>
            <a:r>
              <a:rPr lang="en-US" sz="1400" dirty="0">
                <a:solidFill>
                  <a:schemeClr val="bg1"/>
                </a:solidFill>
                <a:latin typeface="Amasis MT Pro Medium" panose="02040604050005020304" pitchFamily="18" charset="0"/>
              </a:rPr>
              <a:t> (mask == (</a:t>
            </a:r>
            <a:r>
              <a:rPr lang="en-US" sz="1400" dirty="0">
                <a:solidFill>
                  <a:srgbClr val="00B0F0"/>
                </a:solidFill>
                <a:latin typeface="Amasis MT Pro Medium" panose="02040604050005020304" pitchFamily="18" charset="0"/>
              </a:rPr>
              <a:t>1</a:t>
            </a:r>
            <a:r>
              <a:rPr lang="en-US" sz="1400" dirty="0">
                <a:solidFill>
                  <a:schemeClr val="bg1"/>
                </a:solidFill>
                <a:latin typeface="Amasis MT Pro Medium" panose="02040604050005020304" pitchFamily="18" charset="0"/>
              </a:rPr>
              <a:t> &lt;&lt; V) - </a:t>
            </a:r>
            <a:r>
              <a:rPr lang="en-US" sz="1400" dirty="0">
                <a:solidFill>
                  <a:srgbClr val="00B0F0"/>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[pos][</a:t>
            </a:r>
            <a:r>
              <a:rPr lang="en-US" sz="1400" dirty="0">
                <a:solidFill>
                  <a:srgbClr val="00B0F0"/>
                </a:solidFill>
                <a:latin typeface="Amasis MT Pro Medium" panose="02040604050005020304" pitchFamily="18" charset="0"/>
              </a:rPr>
              <a:t>0</a:t>
            </a:r>
            <a:r>
              <a:rPr lang="en-US" sz="1400" dirty="0">
                <a:solidFill>
                  <a:schemeClr val="bg1"/>
                </a:solidFill>
                <a:latin typeface="Amasis MT Pro Medium" panose="02040604050005020304" pitchFamily="18" charset="0"/>
              </a:rPr>
              <a:t>] &gt; </a:t>
            </a:r>
            <a:r>
              <a:rPr lang="en-US" sz="1400" dirty="0">
                <a:solidFill>
                  <a:srgbClr val="00B0F0"/>
                </a:solidFill>
                <a:latin typeface="Amasis MT Pro Medium" panose="02040604050005020304" pitchFamily="18" charset="0"/>
              </a:rPr>
              <a:t>0</a:t>
            </a:r>
            <a:r>
              <a:rPr lang="en-US" sz="1400" dirty="0">
                <a:solidFill>
                  <a:schemeClr val="bg1"/>
                </a:solidFill>
                <a:latin typeface="Amasis MT Pro Medium" panose="02040604050005020304" pitchFamily="18" charset="0"/>
              </a:rPr>
              <a:t> ? </a:t>
            </a:r>
            <a:r>
              <a:rPr lang="en-US" sz="1400" dirty="0" err="1">
                <a:solidFill>
                  <a:schemeClr val="bg1"/>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[pos][</a:t>
            </a:r>
            <a:r>
              <a:rPr lang="en-US" sz="1400" dirty="0">
                <a:solidFill>
                  <a:srgbClr val="00B0F0"/>
                </a:solidFill>
                <a:latin typeface="Amasis MT Pro Medium" panose="02040604050005020304" pitchFamily="18" charset="0"/>
              </a:rPr>
              <a:t>0</a:t>
            </a:r>
            <a:r>
              <a:rPr lang="en-US" sz="1400" dirty="0">
                <a:solidFill>
                  <a:schemeClr val="bg1"/>
                </a:solidFill>
                <a:latin typeface="Amasis MT Pro Medium" panose="02040604050005020304" pitchFamily="18" charset="0"/>
              </a:rPr>
              <a:t>] : </a:t>
            </a:r>
            <a:r>
              <a:rPr lang="en-US" sz="1400" dirty="0">
                <a:solidFill>
                  <a:schemeClr val="accent6"/>
                </a:solidFill>
                <a:latin typeface="Amasis MT Pro Medium" panose="02040604050005020304" pitchFamily="18" charset="0"/>
              </a:rPr>
              <a:t>INF</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rgbClr val="00B0F0"/>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V;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[pos][</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rgbClr val="00B0F0"/>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continue</a:t>
            </a:r>
            <a:r>
              <a:rPr lang="en-US" sz="1400" dirty="0">
                <a:solidFill>
                  <a:schemeClr val="bg1"/>
                </a:solidFill>
                <a:latin typeface="Amasis MT Pro Medium" panose="02040604050005020304" pitchFamily="18" charset="0"/>
              </a:rPr>
              <a:t>;    </a:t>
            </a:r>
            <a:r>
              <a:rPr lang="en-US" sz="1400" dirty="0">
                <a:solidFill>
                  <a:schemeClr val="bg1">
                    <a:lumMod val="50000"/>
                  </a:schemeClr>
                </a:solidFill>
                <a:latin typeface="Amasis MT Pro Medium" panose="02040604050005020304" pitchFamily="18" charset="0"/>
              </a:rPr>
              <a:t>// no edge or self</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if </a:t>
            </a:r>
            <a:r>
              <a:rPr lang="en-US" sz="1400" dirty="0">
                <a:solidFill>
                  <a:schemeClr val="bg1"/>
                </a:solidFill>
                <a:latin typeface="Amasis MT Pro Medium" panose="02040604050005020304" pitchFamily="18" charset="0"/>
              </a:rPr>
              <a:t>(!(mask &amp; (</a:t>
            </a:r>
            <a:r>
              <a:rPr lang="en-US" sz="1400" dirty="0">
                <a:solidFill>
                  <a:srgbClr val="00B0F0"/>
                </a:solidFill>
                <a:latin typeface="Amasis MT Pro Medium" panose="02040604050005020304" pitchFamily="18" charset="0"/>
              </a:rPr>
              <a:t>1</a:t>
            </a:r>
            <a:r>
              <a:rPr lang="en-US" sz="1400" dirty="0">
                <a:solidFill>
                  <a:schemeClr val="bg1"/>
                </a:solidFill>
                <a:latin typeface="Amasis MT Pro Medium" panose="02040604050005020304" pitchFamily="18" charset="0"/>
              </a:rPr>
              <a:t> &lt;&lt;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tmp</a:t>
            </a:r>
            <a:r>
              <a:rPr lang="en-US" sz="1400" dirty="0">
                <a:solidFill>
                  <a:schemeClr val="bg1"/>
                </a:solidFill>
                <a:latin typeface="Amasis MT Pro Medium" panose="02040604050005020304" pitchFamily="18" charset="0"/>
              </a:rPr>
              <a:t> = </a:t>
            </a:r>
            <a:r>
              <a:rPr lang="en-US" sz="1400" dirty="0" err="1">
                <a:solidFill>
                  <a:schemeClr val="bg1"/>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[pos][</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tsp_exact</a:t>
            </a:r>
            <a:r>
              <a:rPr lang="en-US" sz="1400" dirty="0">
                <a:solidFill>
                  <a:schemeClr val="bg1"/>
                </a:solidFill>
                <a:latin typeface="Amasis MT Pro Medium" panose="02040604050005020304" pitchFamily="18" charset="0"/>
              </a:rPr>
              <a:t>(</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mask | (</a:t>
            </a:r>
            <a:r>
              <a:rPr lang="en-US" sz="1400" dirty="0">
                <a:solidFill>
                  <a:srgbClr val="00B0F0"/>
                </a:solidFill>
                <a:latin typeface="Amasis MT Pro Medium" panose="02040604050005020304" pitchFamily="18" charset="0"/>
              </a:rPr>
              <a:t>1</a:t>
            </a:r>
            <a:r>
              <a:rPr lang="en-US" sz="1400" dirty="0">
                <a:solidFill>
                  <a:schemeClr val="bg1"/>
                </a:solidFill>
                <a:latin typeface="Amasis MT Pro Medium" panose="02040604050005020304" pitchFamily="18" charset="0"/>
              </a:rPr>
              <a:t> &lt;&lt;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memo);</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a:solidFill>
                  <a:srgbClr val="CC99FF"/>
                </a:solidFill>
                <a:latin typeface="Amasis MT Pro Medium" panose="02040604050005020304" pitchFamily="18" charset="0"/>
              </a:rPr>
              <a:t>min</a:t>
            </a:r>
            <a:r>
              <a:rPr lang="en-US" sz="1400" dirty="0">
                <a:solidFill>
                  <a:schemeClr val="bg1"/>
                </a:solidFill>
                <a:latin typeface="Amasis MT Pro Medium" panose="02040604050005020304" pitchFamily="18" charset="0"/>
              </a:rPr>
              <a:t>(</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tmp</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memo[pos][mask] =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a:t>
            </a:r>
          </a:p>
        </p:txBody>
      </p:sp>
      <p:sp>
        <p:nvSpPr>
          <p:cNvPr id="3" name="Paralelogramo 2">
            <a:extLst>
              <a:ext uri="{FF2B5EF4-FFF2-40B4-BE49-F238E27FC236}">
                <a16:creationId xmlns:a16="http://schemas.microsoft.com/office/drawing/2014/main" id="{919B8EFE-8EFF-651C-4277-E75B62649E4B}"/>
              </a:ext>
            </a:extLst>
          </p:cNvPr>
          <p:cNvSpPr/>
          <p:nvPr/>
        </p:nvSpPr>
        <p:spPr>
          <a:xfrm>
            <a:off x="-711124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8B259A47-2218-FAD5-A872-CA05CB16369A}"/>
              </a:ext>
            </a:extLst>
          </p:cNvPr>
          <p:cNvSpPr txBox="1"/>
          <p:nvPr/>
        </p:nvSpPr>
        <p:spPr>
          <a:xfrm>
            <a:off x="731519" y="1140200"/>
            <a:ext cx="1707323"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Code Review</a:t>
            </a:r>
          </a:p>
        </p:txBody>
      </p:sp>
    </p:spTree>
    <p:extLst>
      <p:ext uri="{BB962C8B-B14F-4D97-AF65-F5344CB8AC3E}">
        <p14:creationId xmlns:p14="http://schemas.microsoft.com/office/powerpoint/2010/main" val="323549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370840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Backtracking</a:t>
            </a:r>
          </a:p>
        </p:txBody>
      </p:sp>
      <p:sp>
        <p:nvSpPr>
          <p:cNvPr id="3" name="Paralelogramo 2">
            <a:extLst>
              <a:ext uri="{FF2B5EF4-FFF2-40B4-BE49-F238E27FC236}">
                <a16:creationId xmlns:a16="http://schemas.microsoft.com/office/drawing/2014/main" id="{919B8EFE-8EFF-651C-4277-E75B62649E4B}"/>
              </a:ext>
            </a:extLst>
          </p:cNvPr>
          <p:cNvSpPr/>
          <p:nvPr/>
        </p:nvSpPr>
        <p:spPr>
          <a:xfrm>
            <a:off x="-711124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mc:AlternateContent xmlns:mc="http://schemas.openxmlformats.org/markup-compatibility/2006">
        <mc:Choice xmlns:a14="http://schemas.microsoft.com/office/drawing/2010/main" Requires="a14">
          <p:graphicFrame>
            <p:nvGraphicFramePr>
              <p:cNvPr id="6" name="Diagrama 5">
                <a:extLst>
                  <a:ext uri="{FF2B5EF4-FFF2-40B4-BE49-F238E27FC236}">
                    <a16:creationId xmlns:a16="http://schemas.microsoft.com/office/drawing/2014/main" id="{4A5F76D8-06E9-FEDD-4B8C-482B2D97873A}"/>
                  </a:ext>
                </a:extLst>
              </p:cNvPr>
              <p:cNvGraphicFramePr/>
              <p:nvPr>
                <p:extLst>
                  <p:ext uri="{D42A27DB-BD31-4B8C-83A1-F6EECF244321}">
                    <p14:modId xmlns:p14="http://schemas.microsoft.com/office/powerpoint/2010/main" val="618179361"/>
                  </p:ext>
                </p:extLst>
              </p:nvPr>
            </p:nvGraphicFramePr>
            <p:xfrm>
              <a:off x="320355" y="1707562"/>
              <a:ext cx="11585505" cy="55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6" name="Diagrama 5">
                <a:extLst>
                  <a:ext uri="{FF2B5EF4-FFF2-40B4-BE49-F238E27FC236}">
                    <a16:creationId xmlns:a16="http://schemas.microsoft.com/office/drawing/2014/main" id="{4A5F76D8-06E9-FEDD-4B8C-482B2D97873A}"/>
                  </a:ext>
                </a:extLst>
              </p:cNvPr>
              <p:cNvGraphicFramePr/>
              <p:nvPr>
                <p:extLst>
                  <p:ext uri="{D42A27DB-BD31-4B8C-83A1-F6EECF244321}">
                    <p14:modId xmlns:p14="http://schemas.microsoft.com/office/powerpoint/2010/main" val="618179361"/>
                  </p:ext>
                </p:extLst>
              </p:nvPr>
            </p:nvGraphicFramePr>
            <p:xfrm>
              <a:off x="320355" y="1707562"/>
              <a:ext cx="11585505" cy="5540256"/>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cxnSp>
        <p:nvCxnSpPr>
          <p:cNvPr id="8" name="Conexão reta 7">
            <a:extLst>
              <a:ext uri="{FF2B5EF4-FFF2-40B4-BE49-F238E27FC236}">
                <a16:creationId xmlns:a16="http://schemas.microsoft.com/office/drawing/2014/main" id="{4394F0B1-ADC7-9BA2-D56F-E08DA5206192}"/>
              </a:ext>
            </a:extLst>
          </p:cNvPr>
          <p:cNvCxnSpPr/>
          <p:nvPr/>
        </p:nvCxnSpPr>
        <p:spPr>
          <a:xfrm>
            <a:off x="4178808" y="3506444"/>
            <a:ext cx="0" cy="1783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xão reta 8">
            <a:extLst>
              <a:ext uri="{FF2B5EF4-FFF2-40B4-BE49-F238E27FC236}">
                <a16:creationId xmlns:a16="http://schemas.microsoft.com/office/drawing/2014/main" id="{5F0CEF63-445F-8208-7D4C-254120206D27}"/>
              </a:ext>
            </a:extLst>
          </p:cNvPr>
          <p:cNvCxnSpPr/>
          <p:nvPr/>
        </p:nvCxnSpPr>
        <p:spPr>
          <a:xfrm>
            <a:off x="8052816" y="3476837"/>
            <a:ext cx="0" cy="1783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8D95263F-8D42-FF35-32DE-A9FF7F86D945}"/>
              </a:ext>
            </a:extLst>
          </p:cNvPr>
          <p:cNvSpPr txBox="1"/>
          <p:nvPr/>
        </p:nvSpPr>
        <p:spPr>
          <a:xfrm>
            <a:off x="171129" y="3000357"/>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Time Complexity</a:t>
            </a:r>
          </a:p>
        </p:txBody>
      </p:sp>
      <p:sp>
        <p:nvSpPr>
          <p:cNvPr id="12" name="CaixaDeTexto 11">
            <a:extLst>
              <a:ext uri="{FF2B5EF4-FFF2-40B4-BE49-F238E27FC236}">
                <a16:creationId xmlns:a16="http://schemas.microsoft.com/office/drawing/2014/main" id="{999EFAC6-723D-4A12-7CF2-A869B9BED1A5}"/>
              </a:ext>
            </a:extLst>
          </p:cNvPr>
          <p:cNvSpPr txBox="1"/>
          <p:nvPr/>
        </p:nvSpPr>
        <p:spPr>
          <a:xfrm>
            <a:off x="4278376" y="3000358"/>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Space Complexity</a:t>
            </a:r>
          </a:p>
        </p:txBody>
      </p:sp>
      <p:sp>
        <p:nvSpPr>
          <p:cNvPr id="13" name="CaixaDeTexto 12">
            <a:extLst>
              <a:ext uri="{FF2B5EF4-FFF2-40B4-BE49-F238E27FC236}">
                <a16:creationId xmlns:a16="http://schemas.microsoft.com/office/drawing/2014/main" id="{AE896BC5-4D0B-9AD7-86B6-0F29D6F0E8CB}"/>
              </a:ext>
            </a:extLst>
          </p:cNvPr>
          <p:cNvSpPr txBox="1"/>
          <p:nvPr/>
        </p:nvSpPr>
        <p:spPr>
          <a:xfrm>
            <a:off x="8322692" y="3000358"/>
            <a:ext cx="3708400" cy="461665"/>
          </a:xfrm>
          <a:prstGeom prst="rect">
            <a:avLst/>
          </a:prstGeom>
          <a:noFill/>
        </p:spPr>
        <p:txBody>
          <a:bodyPr wrap="square" rtlCol="0">
            <a:spAutoFit/>
          </a:bodyPr>
          <a:lstStyle/>
          <a:p>
            <a:pPr algn="ctr"/>
            <a:r>
              <a:rPr lang="en-US" sz="2400" dirty="0">
                <a:solidFill>
                  <a:schemeClr val="accent2"/>
                </a:solidFill>
                <a:latin typeface="Amasis MT Pro Black" panose="02040A04050005020304" pitchFamily="18" charset="0"/>
              </a:rPr>
              <a:t>Limitations</a:t>
            </a:r>
          </a:p>
        </p:txBody>
      </p:sp>
      <p:grpSp>
        <p:nvGrpSpPr>
          <p:cNvPr id="19" name="Agrupar 18">
            <a:extLst>
              <a:ext uri="{FF2B5EF4-FFF2-40B4-BE49-F238E27FC236}">
                <a16:creationId xmlns:a16="http://schemas.microsoft.com/office/drawing/2014/main" id="{F831AE82-F9CA-24BD-0D58-C53C75EE9815}"/>
              </a:ext>
            </a:extLst>
          </p:cNvPr>
          <p:cNvGrpSpPr/>
          <p:nvPr/>
        </p:nvGrpSpPr>
        <p:grpSpPr>
          <a:xfrm>
            <a:off x="6562596" y="479378"/>
            <a:ext cx="4282188" cy="2311160"/>
            <a:chOff x="6562596" y="479378"/>
            <a:chExt cx="4282188" cy="2311160"/>
          </a:xfrm>
        </p:grpSpPr>
        <p:pic>
          <p:nvPicPr>
            <p:cNvPr id="1026" name="Picture 2" descr="Backtracking Algorithm">
              <a:extLst>
                <a:ext uri="{FF2B5EF4-FFF2-40B4-BE49-F238E27FC236}">
                  <a16:creationId xmlns:a16="http://schemas.microsoft.com/office/drawing/2014/main" id="{6580212B-DD7C-3C06-221A-921D9260B3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0028" y="479378"/>
              <a:ext cx="3708401" cy="2311160"/>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F58C1E17-1A4C-67A6-8748-D36314DD28FC}"/>
                </a:ext>
              </a:extLst>
            </p:cNvPr>
            <p:cNvSpPr txBox="1"/>
            <p:nvPr/>
          </p:nvSpPr>
          <p:spPr>
            <a:xfrm>
              <a:off x="6562596" y="1320504"/>
              <a:ext cx="667512" cy="369332"/>
            </a:xfrm>
            <a:prstGeom prst="rect">
              <a:avLst/>
            </a:prstGeom>
            <a:noFill/>
          </p:spPr>
          <p:txBody>
            <a:bodyPr wrap="square" rtlCol="0">
              <a:spAutoFit/>
            </a:bodyPr>
            <a:lstStyle/>
            <a:p>
              <a:pPr algn="ctr"/>
              <a:r>
                <a:rPr lang="en-US" dirty="0">
                  <a:solidFill>
                    <a:schemeClr val="bg1"/>
                  </a:solidFill>
                  <a:latin typeface="Amasis MT Pro Light" panose="02040304050005020304" pitchFamily="18" charset="0"/>
                </a:rPr>
                <a:t>start</a:t>
              </a:r>
            </a:p>
          </p:txBody>
        </p:sp>
        <p:sp>
          <p:nvSpPr>
            <p:cNvPr id="15" name="CaixaDeTexto 14">
              <a:extLst>
                <a:ext uri="{FF2B5EF4-FFF2-40B4-BE49-F238E27FC236}">
                  <a16:creationId xmlns:a16="http://schemas.microsoft.com/office/drawing/2014/main" id="{5050E4EC-5A56-FBD3-77F1-3737EADE7947}"/>
                </a:ext>
              </a:extLst>
            </p:cNvPr>
            <p:cNvSpPr txBox="1"/>
            <p:nvPr/>
          </p:nvSpPr>
          <p:spPr>
            <a:xfrm>
              <a:off x="8708388" y="2294782"/>
              <a:ext cx="667512" cy="369332"/>
            </a:xfrm>
            <a:prstGeom prst="rect">
              <a:avLst/>
            </a:prstGeom>
            <a:noFill/>
          </p:spPr>
          <p:txBody>
            <a:bodyPr wrap="square" rtlCol="0">
              <a:spAutoFit/>
            </a:bodyPr>
            <a:lstStyle/>
            <a:p>
              <a:pPr algn="ctr"/>
              <a:r>
                <a:rPr lang="en-US" dirty="0">
                  <a:solidFill>
                    <a:schemeClr val="bg1"/>
                  </a:solidFill>
                  <a:latin typeface="Amasis MT Pro Light" panose="02040304050005020304" pitchFamily="18" charset="0"/>
                </a:rPr>
                <a:t>end</a:t>
              </a:r>
            </a:p>
          </p:txBody>
        </p:sp>
        <p:sp>
          <p:nvSpPr>
            <p:cNvPr id="16" name="CaixaDeTexto 15">
              <a:extLst>
                <a:ext uri="{FF2B5EF4-FFF2-40B4-BE49-F238E27FC236}">
                  <a16:creationId xmlns:a16="http://schemas.microsoft.com/office/drawing/2014/main" id="{BE9716AD-58EB-A24D-69CF-569B73AD9A0E}"/>
                </a:ext>
              </a:extLst>
            </p:cNvPr>
            <p:cNvSpPr txBox="1"/>
            <p:nvPr/>
          </p:nvSpPr>
          <p:spPr>
            <a:xfrm>
              <a:off x="9146028" y="1925450"/>
              <a:ext cx="939804" cy="369332"/>
            </a:xfrm>
            <a:prstGeom prst="rect">
              <a:avLst/>
            </a:prstGeom>
            <a:noFill/>
          </p:spPr>
          <p:txBody>
            <a:bodyPr wrap="square" rtlCol="0">
              <a:spAutoFit/>
            </a:bodyPr>
            <a:lstStyle/>
            <a:p>
              <a:pPr algn="ctr"/>
              <a:r>
                <a:rPr lang="en-US" dirty="0">
                  <a:solidFill>
                    <a:schemeClr val="bg1"/>
                  </a:solidFill>
                  <a:latin typeface="Amasis MT Pro Light" panose="02040304050005020304" pitchFamily="18" charset="0"/>
                </a:rPr>
                <a:t>solution</a:t>
              </a:r>
            </a:p>
          </p:txBody>
        </p:sp>
        <p:sp>
          <p:nvSpPr>
            <p:cNvPr id="17" name="CaixaDeTexto 16">
              <a:extLst>
                <a:ext uri="{FF2B5EF4-FFF2-40B4-BE49-F238E27FC236}">
                  <a16:creationId xmlns:a16="http://schemas.microsoft.com/office/drawing/2014/main" id="{581F2E4C-3D52-0142-C41F-DC7D722DCB7A}"/>
                </a:ext>
              </a:extLst>
            </p:cNvPr>
            <p:cNvSpPr txBox="1"/>
            <p:nvPr/>
          </p:nvSpPr>
          <p:spPr>
            <a:xfrm>
              <a:off x="9170160" y="571384"/>
              <a:ext cx="939804" cy="369332"/>
            </a:xfrm>
            <a:prstGeom prst="rect">
              <a:avLst/>
            </a:prstGeom>
            <a:noFill/>
          </p:spPr>
          <p:txBody>
            <a:bodyPr wrap="square" rtlCol="0">
              <a:spAutoFit/>
            </a:bodyPr>
            <a:lstStyle/>
            <a:p>
              <a:pPr algn="ctr"/>
              <a:r>
                <a:rPr lang="en-US" dirty="0">
                  <a:solidFill>
                    <a:schemeClr val="bg1"/>
                  </a:solidFill>
                  <a:latin typeface="Amasis MT Pro Light" panose="02040304050005020304" pitchFamily="18" charset="0"/>
                </a:rPr>
                <a:t>solution</a:t>
              </a:r>
            </a:p>
          </p:txBody>
        </p:sp>
        <p:sp>
          <p:nvSpPr>
            <p:cNvPr id="18" name="CaixaDeTexto 17">
              <a:extLst>
                <a:ext uri="{FF2B5EF4-FFF2-40B4-BE49-F238E27FC236}">
                  <a16:creationId xmlns:a16="http://schemas.microsoft.com/office/drawing/2014/main" id="{957C01FB-3C5E-51D8-B22F-AB491C806663}"/>
                </a:ext>
              </a:extLst>
            </p:cNvPr>
            <p:cNvSpPr txBox="1"/>
            <p:nvPr/>
          </p:nvSpPr>
          <p:spPr>
            <a:xfrm>
              <a:off x="8905998" y="1282247"/>
              <a:ext cx="1938786" cy="369332"/>
            </a:xfrm>
            <a:prstGeom prst="rect">
              <a:avLst/>
            </a:prstGeom>
            <a:noFill/>
          </p:spPr>
          <p:txBody>
            <a:bodyPr wrap="square" rtlCol="0">
              <a:spAutoFit/>
            </a:bodyPr>
            <a:lstStyle/>
            <a:p>
              <a:pPr algn="ctr"/>
              <a:r>
                <a:rPr lang="en-US" dirty="0">
                  <a:solidFill>
                    <a:schemeClr val="bg1"/>
                  </a:solidFill>
                  <a:latin typeface="Amasis MT Pro Light" panose="02040304050005020304" pitchFamily="18" charset="0"/>
                </a:rPr>
                <a:t>not a solution</a:t>
              </a:r>
            </a:p>
          </p:txBody>
        </p:sp>
      </p:grpSp>
      <p:sp>
        <p:nvSpPr>
          <p:cNvPr id="20" name="CaixaDeTexto 19">
            <a:extLst>
              <a:ext uri="{FF2B5EF4-FFF2-40B4-BE49-F238E27FC236}">
                <a16:creationId xmlns:a16="http://schemas.microsoft.com/office/drawing/2014/main" id="{2E0FD982-12AB-5A72-EEF5-ADA8A0DFBA59}"/>
              </a:ext>
            </a:extLst>
          </p:cNvPr>
          <p:cNvSpPr txBox="1"/>
          <p:nvPr/>
        </p:nvSpPr>
        <p:spPr>
          <a:xfrm>
            <a:off x="320355" y="1140200"/>
            <a:ext cx="3389504"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Complexity Analysis</a:t>
            </a:r>
          </a:p>
        </p:txBody>
      </p:sp>
    </p:spTree>
    <p:extLst>
      <p:ext uri="{BB962C8B-B14F-4D97-AF65-F5344CB8AC3E}">
        <p14:creationId xmlns:p14="http://schemas.microsoft.com/office/powerpoint/2010/main" val="422539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7FC630-285E-CEC0-9854-A5DD98E66103}"/>
              </a:ext>
            </a:extLst>
          </p:cNvPr>
          <p:cNvSpPr txBox="1"/>
          <p:nvPr/>
        </p:nvSpPr>
        <p:spPr>
          <a:xfrm>
            <a:off x="5938577" y="546100"/>
            <a:ext cx="5064368" cy="1323439"/>
          </a:xfrm>
          <a:prstGeom prst="rect">
            <a:avLst/>
          </a:prstGeom>
          <a:noFill/>
        </p:spPr>
        <p:txBody>
          <a:bodyPr wrap="square" rtlCol="0">
            <a:spAutoFit/>
          </a:bodyPr>
          <a:lstStyle/>
          <a:p>
            <a:pPr algn="ctr"/>
            <a:r>
              <a:rPr lang="en-US" sz="4000" dirty="0">
                <a:latin typeface="Amasis MT Pro Black" panose="02040A04050005020304" pitchFamily="18" charset="0"/>
              </a:rPr>
              <a:t>Triangular Approximation</a:t>
            </a:r>
          </a:p>
        </p:txBody>
      </p:sp>
      <p:sp>
        <p:nvSpPr>
          <p:cNvPr id="7" name="Paralelogramo 6">
            <a:extLst>
              <a:ext uri="{FF2B5EF4-FFF2-40B4-BE49-F238E27FC236}">
                <a16:creationId xmlns:a16="http://schemas.microsoft.com/office/drawing/2014/main" id="{1EFEFDCB-55D5-207E-876C-A6A5BD9D4B78}"/>
              </a:ext>
            </a:extLst>
          </p:cNvPr>
          <p:cNvSpPr/>
          <p:nvPr/>
        </p:nvSpPr>
        <p:spPr>
          <a:xfrm>
            <a:off x="-175095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20F03F0A-588E-9244-9D1D-C99F73474642}"/>
              </a:ext>
            </a:extLst>
          </p:cNvPr>
          <p:cNvSpPr txBox="1"/>
          <p:nvPr/>
        </p:nvSpPr>
        <p:spPr>
          <a:xfrm>
            <a:off x="5828626" y="2055618"/>
            <a:ext cx="5284270" cy="4247317"/>
          </a:xfrm>
          <a:prstGeom prst="rect">
            <a:avLst/>
          </a:prstGeom>
          <a:noFill/>
        </p:spPr>
        <p:txBody>
          <a:bodyPr wrap="square" rtlCol="0">
            <a:spAutoFit/>
          </a:bodyPr>
          <a:lstStyle/>
          <a:p>
            <a:pPr algn="just"/>
            <a:r>
              <a:rPr lang="en-US" dirty="0"/>
              <a:t>The Triangular Approximation Heuristic is a popular algorithm used to solve the Traveling Salesperson Problem (TSP). It provides a practical and efficient approach to finding approximate solutions for TSP instances. Why use Triangular Approximation Heuristic for TSP? The Triangular Approximation Heuristic offers several benefits for solving TSP:</a:t>
            </a:r>
          </a:p>
          <a:p>
            <a:pPr algn="just"/>
            <a:endParaRPr lang="en-US" dirty="0"/>
          </a:p>
          <a:p>
            <a:pPr marL="182563" lvl="1" indent="174625" algn="just">
              <a:buFont typeface="Arial" panose="020B0604020202020204" pitchFamily="34" charset="0"/>
              <a:buChar char="•"/>
              <a:tabLst>
                <a:tab pos="5111750" algn="l"/>
              </a:tabLst>
            </a:pPr>
            <a:r>
              <a:rPr lang="en-US" dirty="0"/>
              <a:t>It strikes a balance between solution quality and computational efficiency.</a:t>
            </a:r>
          </a:p>
          <a:p>
            <a:pPr marL="182563" lvl="1" indent="174625" algn="just">
              <a:buFont typeface="Arial" panose="020B0604020202020204" pitchFamily="34" charset="0"/>
              <a:buChar char="•"/>
              <a:tabLst>
                <a:tab pos="5111750" algn="l"/>
              </a:tabLst>
            </a:pPr>
            <a:r>
              <a:rPr lang="en-US" dirty="0"/>
              <a:t>It guarantees a solution within a certain approximation factor of the optimal solution, making it suitable for large-scale problem instances.</a:t>
            </a:r>
          </a:p>
          <a:p>
            <a:pPr marL="182563" lvl="1" indent="174625" algn="just">
              <a:buFont typeface="Arial" panose="020B0604020202020204" pitchFamily="34" charset="0"/>
              <a:buChar char="•"/>
              <a:tabLst>
                <a:tab pos="5111750" algn="l"/>
              </a:tabLst>
            </a:pPr>
            <a:r>
              <a:rPr lang="en-US" dirty="0"/>
              <a:t>It utilizes the triangular inequality property to guide the search for an efficient route.</a:t>
            </a:r>
          </a:p>
        </p:txBody>
      </p:sp>
    </p:spTree>
    <p:extLst>
      <p:ext uri="{BB962C8B-B14F-4D97-AF65-F5344CB8AC3E}">
        <p14:creationId xmlns:p14="http://schemas.microsoft.com/office/powerpoint/2010/main" val="299227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
                                  </p:stCondLst>
                                  <p:iterate type="wd">
                                    <p:tmPct val="2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7FC630-285E-CEC0-9854-A5DD98E66103}"/>
              </a:ext>
            </a:extLst>
          </p:cNvPr>
          <p:cNvSpPr txBox="1"/>
          <p:nvPr/>
        </p:nvSpPr>
        <p:spPr>
          <a:xfrm>
            <a:off x="5938577" y="546100"/>
            <a:ext cx="5064368" cy="1323439"/>
          </a:xfrm>
          <a:prstGeom prst="rect">
            <a:avLst/>
          </a:prstGeom>
          <a:noFill/>
        </p:spPr>
        <p:txBody>
          <a:bodyPr wrap="square" rtlCol="0">
            <a:spAutoFit/>
          </a:bodyPr>
          <a:lstStyle/>
          <a:p>
            <a:pPr algn="ctr"/>
            <a:r>
              <a:rPr lang="en-US" sz="4000" dirty="0">
                <a:latin typeface="Amasis MT Pro Black" panose="02040A04050005020304" pitchFamily="18" charset="0"/>
              </a:rPr>
              <a:t>Triangular Approximation</a:t>
            </a:r>
          </a:p>
        </p:txBody>
      </p:sp>
      <p:sp>
        <p:nvSpPr>
          <p:cNvPr id="7" name="Paralelogramo 6">
            <a:extLst>
              <a:ext uri="{FF2B5EF4-FFF2-40B4-BE49-F238E27FC236}">
                <a16:creationId xmlns:a16="http://schemas.microsoft.com/office/drawing/2014/main" id="{1EFEFDCB-55D5-207E-876C-A6A5BD9D4B78}"/>
              </a:ext>
            </a:extLst>
          </p:cNvPr>
          <p:cNvSpPr/>
          <p:nvPr/>
        </p:nvSpPr>
        <p:spPr>
          <a:xfrm>
            <a:off x="-1750954"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20F03F0A-588E-9244-9D1D-C99F73474642}"/>
              </a:ext>
            </a:extLst>
          </p:cNvPr>
          <p:cNvSpPr txBox="1"/>
          <p:nvPr/>
        </p:nvSpPr>
        <p:spPr>
          <a:xfrm>
            <a:off x="5828626" y="2306630"/>
            <a:ext cx="5284270" cy="3139321"/>
          </a:xfrm>
          <a:prstGeom prst="rect">
            <a:avLst/>
          </a:prstGeom>
          <a:noFill/>
        </p:spPr>
        <p:txBody>
          <a:bodyPr wrap="square" rtlCol="0">
            <a:spAutoFit/>
          </a:bodyPr>
          <a:lstStyle/>
          <a:p>
            <a:pPr algn="just"/>
            <a:r>
              <a:rPr lang="en-US" dirty="0"/>
              <a:t>The Triangular Inequality Property:</a:t>
            </a:r>
          </a:p>
          <a:p>
            <a:pPr algn="just"/>
            <a:endParaRPr lang="en-US" dirty="0"/>
          </a:p>
          <a:p>
            <a:pPr marL="182563" lvl="1" indent="174625" algn="just">
              <a:buFont typeface="Arial" panose="020B0604020202020204" pitchFamily="34" charset="0"/>
              <a:buChar char="•"/>
              <a:tabLst>
                <a:tab pos="5111750" algn="l"/>
              </a:tabLst>
            </a:pPr>
            <a:r>
              <a:rPr lang="en-US" dirty="0"/>
              <a:t>The Triangular Approximation Heuristic leverages the triangular inequality property, which states that the direct distance between two cities is always shorter than or equal to the sum of the direct distances via a third city.</a:t>
            </a:r>
          </a:p>
          <a:p>
            <a:pPr marL="182563" lvl="1" indent="174625" algn="just">
              <a:buFont typeface="Arial" panose="020B0604020202020204" pitchFamily="34" charset="0"/>
              <a:buChar char="•"/>
              <a:tabLst>
                <a:tab pos="5111750" algn="l"/>
              </a:tabLst>
            </a:pPr>
            <a:endParaRPr lang="en-US" dirty="0"/>
          </a:p>
          <a:p>
            <a:pPr marL="182563" lvl="1" indent="174625" algn="just">
              <a:buFont typeface="Arial" panose="020B0604020202020204" pitchFamily="34" charset="0"/>
              <a:buChar char="•"/>
              <a:tabLst>
                <a:tab pos="5111750" algn="l"/>
              </a:tabLst>
            </a:pPr>
            <a:r>
              <a:rPr lang="en-US" dirty="0"/>
              <a:t>This property allows the heuristic to estimate distances and make informed decisions during the optimization process.</a:t>
            </a:r>
          </a:p>
        </p:txBody>
      </p:sp>
    </p:spTree>
    <p:extLst>
      <p:ext uri="{BB962C8B-B14F-4D97-AF65-F5344CB8AC3E}">
        <p14:creationId xmlns:p14="http://schemas.microsoft.com/office/powerpoint/2010/main" val="71239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D6F1A19-F3E4-C302-01AD-77A53A328A0C}"/>
              </a:ext>
            </a:extLst>
          </p:cNvPr>
          <p:cNvSpPr txBox="1"/>
          <p:nvPr/>
        </p:nvSpPr>
        <p:spPr>
          <a:xfrm>
            <a:off x="659450" y="546100"/>
            <a:ext cx="4153710" cy="1323439"/>
          </a:xfrm>
          <a:prstGeom prst="rect">
            <a:avLst/>
          </a:prstGeom>
          <a:noFill/>
        </p:spPr>
        <p:txBody>
          <a:bodyPr wrap="square" rtlCol="0">
            <a:spAutoFit/>
          </a:bodyPr>
          <a:lstStyle/>
          <a:p>
            <a:r>
              <a:rPr lang="en-US" sz="4000" dirty="0">
                <a:solidFill>
                  <a:schemeClr val="bg1"/>
                </a:solidFill>
                <a:latin typeface="Amasis MT Pro Black" panose="02040A04050005020304" pitchFamily="18" charset="0"/>
              </a:rPr>
              <a:t>Triangular Approximation</a:t>
            </a:r>
          </a:p>
        </p:txBody>
      </p:sp>
      <p:sp>
        <p:nvSpPr>
          <p:cNvPr id="2" name="Paralelogramo 1">
            <a:extLst>
              <a:ext uri="{FF2B5EF4-FFF2-40B4-BE49-F238E27FC236}">
                <a16:creationId xmlns:a16="http://schemas.microsoft.com/office/drawing/2014/main" id="{15A832FA-5AEE-120A-F963-325373D9B0B2}"/>
              </a:ext>
            </a:extLst>
          </p:cNvPr>
          <p:cNvSpPr/>
          <p:nvPr/>
        </p:nvSpPr>
        <p:spPr>
          <a:xfrm>
            <a:off x="-6991185" y="0"/>
            <a:ext cx="6914599" cy="6858000"/>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Backtracking</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Triangular Approximation</a:t>
            </a:r>
          </a:p>
          <a:p>
            <a:pPr marL="171450" marR="0" lvl="0" indent="-171450" algn="ctr" defTabSz="914400" rtl="0" eaLnBrk="1" fontAlgn="auto" latinLnBrk="0" hangingPunct="1">
              <a:lnSpc>
                <a:spcPct val="100000"/>
              </a:lnSpc>
              <a:spcBef>
                <a:spcPts val="0"/>
              </a:spcBef>
              <a:spcAft>
                <a:spcPts val="0"/>
              </a:spcAft>
              <a:buClrTx/>
              <a:buSzTx/>
              <a:buFontTx/>
              <a:buChar char="-"/>
              <a:tabLst/>
              <a:defRPr/>
            </a:pPr>
            <a:endPar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Nearest Neighbor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a:p>
            <a:pPr marL="171450" indent="-171450" algn="ctr">
              <a:buFontTx/>
              <a:buChar char="-"/>
            </a:pPr>
            <a:r>
              <a:rPr lang="en-US" sz="1600" dirty="0" err="1">
                <a:solidFill>
                  <a:schemeClr val="bg1"/>
                </a:solidFill>
                <a:latin typeface="Amasis MT Pro Medium" panose="02040604050005020304" pitchFamily="18" charset="0"/>
              </a:rPr>
              <a:t>Christofides</a:t>
            </a: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a:p>
            <a:pPr marL="171450" indent="-171450" algn="ctr">
              <a:buFontTx/>
              <a:buChar char="-"/>
            </a:pPr>
            <a:endParaRPr lang="en-US" sz="1200" dirty="0">
              <a:solidFill>
                <a:schemeClr val="bg1"/>
              </a:solidFill>
              <a:latin typeface="Amasis MT Pro Medium" panose="02040604050005020304" pitchFamily="18" charset="0"/>
            </a:endParaRPr>
          </a:p>
        </p:txBody>
      </p:sp>
      <p:sp>
        <p:nvSpPr>
          <p:cNvPr id="3" name="CaixaDeTexto 2">
            <a:extLst>
              <a:ext uri="{FF2B5EF4-FFF2-40B4-BE49-F238E27FC236}">
                <a16:creationId xmlns:a16="http://schemas.microsoft.com/office/drawing/2014/main" id="{B9079162-35A6-E925-C032-208309415D7C}"/>
              </a:ext>
            </a:extLst>
          </p:cNvPr>
          <p:cNvSpPr txBox="1"/>
          <p:nvPr/>
        </p:nvSpPr>
        <p:spPr>
          <a:xfrm>
            <a:off x="659450" y="1869539"/>
            <a:ext cx="1707323" cy="400110"/>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Code Review</a:t>
            </a:r>
          </a:p>
        </p:txBody>
      </p:sp>
      <p:sp>
        <p:nvSpPr>
          <p:cNvPr id="4" name="CaixaDeTexto 3">
            <a:extLst>
              <a:ext uri="{FF2B5EF4-FFF2-40B4-BE49-F238E27FC236}">
                <a16:creationId xmlns:a16="http://schemas.microsoft.com/office/drawing/2014/main" id="{EBFCB67D-CC38-6077-D562-ADE72B428B68}"/>
              </a:ext>
            </a:extLst>
          </p:cNvPr>
          <p:cNvSpPr txBox="1"/>
          <p:nvPr/>
        </p:nvSpPr>
        <p:spPr>
          <a:xfrm>
            <a:off x="3212166" y="2184433"/>
            <a:ext cx="7699629" cy="3754874"/>
          </a:xfrm>
          <a:prstGeom prst="rect">
            <a:avLst/>
          </a:prstGeom>
          <a:noFill/>
        </p:spPr>
        <p:txBody>
          <a:bodyPr wrap="square" rtlCol="0">
            <a:spAutoFit/>
          </a:bodyPr>
          <a:lstStyle/>
          <a:p>
            <a:r>
              <a:rPr lang="en-US" sz="1400" dirty="0">
                <a:solidFill>
                  <a:schemeClr val="accent2"/>
                </a:solidFill>
                <a:latin typeface="Amasis MT Pro Medium" panose="02040604050005020304" pitchFamily="18" charset="0"/>
              </a:rPr>
              <a:t>double </a:t>
            </a:r>
            <a:r>
              <a:rPr lang="en-US" sz="1400" dirty="0" err="1">
                <a:solidFill>
                  <a:srgbClr val="CC99FF"/>
                </a:solidFill>
                <a:latin typeface="Amasis MT Pro Medium" panose="02040604050005020304" pitchFamily="18" charset="0"/>
              </a:rPr>
              <a:t>Rgraph</a:t>
            </a:r>
            <a:r>
              <a:rPr lang="en-US" sz="1400" dirty="0">
                <a:solidFill>
                  <a:srgbClr val="CC99FF"/>
                </a:solidFill>
                <a:latin typeface="Amasis MT Pro Medium" panose="02040604050005020304" pitchFamily="18" charset="0"/>
              </a:rPr>
              <a:t>::</a:t>
            </a:r>
            <a:r>
              <a:rPr lang="en-US" sz="1400" dirty="0" err="1">
                <a:solidFill>
                  <a:srgbClr val="CC99FF"/>
                </a:solidFill>
                <a:latin typeface="Amasis MT Pro Medium" panose="02040604050005020304" pitchFamily="18" charset="0"/>
              </a:rPr>
              <a:t>tsp_triangular</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vi</a:t>
            </a:r>
            <a:r>
              <a:rPr lang="en-US" sz="1400" dirty="0">
                <a:solidFill>
                  <a:schemeClr val="bg1"/>
                </a:solidFill>
                <a:latin typeface="Amasis MT Pro Medium" panose="02040604050005020304" pitchFamily="18" charset="0"/>
              </a:rPr>
              <a:t> path(V);</a:t>
            </a:r>
          </a:p>
          <a:p>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build_mst</a:t>
            </a:r>
            <a:r>
              <a:rPr lang="en-US" sz="1400" dirty="0">
                <a:solidFill>
                  <a:schemeClr val="bg1"/>
                </a:solidFill>
                <a:latin typeface="Amasis MT Pro Medium" panose="02040604050005020304" pitchFamily="18" charset="0"/>
              </a:rPr>
              <a:t>(</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auto</a:t>
            </a:r>
            <a:r>
              <a:rPr lang="en-US" sz="1400" dirty="0">
                <a:solidFill>
                  <a:schemeClr val="bg1"/>
                </a:solidFill>
                <a:latin typeface="Amasis MT Pro Medium" panose="02040604050005020304" pitchFamily="18" charset="0"/>
              </a:rPr>
              <a:t> node: nodes) { node-&gt;visited = </a:t>
            </a:r>
            <a:r>
              <a:rPr lang="en-US" sz="1400" dirty="0">
                <a:solidFill>
                  <a:schemeClr val="accent5"/>
                </a:solidFill>
                <a:latin typeface="Amasis MT Pro Medium" panose="02040604050005020304" pitchFamily="18" charset="0"/>
              </a:rPr>
              <a:t>false</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count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err="1">
                <a:solidFill>
                  <a:srgbClr val="CC99FF"/>
                </a:solidFill>
                <a:latin typeface="Amasis MT Pro Medium" panose="02040604050005020304" pitchFamily="18" charset="0"/>
              </a:rPr>
              <a:t>pre_order</a:t>
            </a:r>
            <a:r>
              <a:rPr lang="en-US" sz="1400" dirty="0">
                <a:solidFill>
                  <a:schemeClr val="bg1"/>
                </a:solidFill>
                <a:latin typeface="Amasis MT Pro Medium" panose="02040604050005020304" pitchFamily="18" charset="0"/>
              </a:rPr>
              <a:t>(</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path, count);</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double</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for</a:t>
            </a:r>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int</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&lt; V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path[</a:t>
            </a:r>
            <a:r>
              <a:rPr lang="en-US" sz="1400" dirty="0" err="1">
                <a:solidFill>
                  <a:schemeClr val="bg1"/>
                </a:solidFill>
                <a:latin typeface="Amasis MT Pro Medium" panose="02040604050005020304" pitchFamily="18" charset="0"/>
              </a:rPr>
              <a:t>i</a:t>
            </a:r>
            <a:r>
              <a:rPr lang="en-US" sz="1400" dirty="0">
                <a:solidFill>
                  <a:schemeClr val="bg1"/>
                </a:solidFill>
                <a:latin typeface="Amasis MT Pro Medium" panose="02040604050005020304" pitchFamily="18" charset="0"/>
              </a:rPr>
              <a:t> + </a:t>
            </a:r>
            <a:r>
              <a:rPr lang="en-US" sz="1400" dirty="0">
                <a:solidFill>
                  <a:schemeClr val="accent5"/>
                </a:solidFill>
                <a:latin typeface="Amasis MT Pro Medium" panose="02040604050005020304" pitchFamily="18" charset="0"/>
              </a:rPr>
              <a:t>1</a:t>
            </a:r>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p>
          <a:p>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 += </a:t>
            </a:r>
            <a:r>
              <a:rPr lang="en-US" sz="1400" dirty="0" err="1">
                <a:solidFill>
                  <a:srgbClr val="CC99FF"/>
                </a:solidFill>
                <a:latin typeface="Amasis MT Pro Medium" panose="02040604050005020304" pitchFamily="18" charset="0"/>
              </a:rPr>
              <a:t>dist</a:t>
            </a:r>
            <a:r>
              <a:rPr lang="en-US" sz="1400" dirty="0">
                <a:solidFill>
                  <a:schemeClr val="bg1"/>
                </a:solidFill>
                <a:latin typeface="Amasis MT Pro Medium" panose="02040604050005020304" pitchFamily="18" charset="0"/>
              </a:rPr>
              <a:t>(path[</a:t>
            </a:r>
            <a:r>
              <a:rPr lang="en-US" sz="1400" dirty="0" err="1">
                <a:solidFill>
                  <a:schemeClr val="bg1"/>
                </a:solidFill>
                <a:latin typeface="Amasis MT Pro Medium" panose="02040604050005020304" pitchFamily="18" charset="0"/>
              </a:rPr>
              <a:t>path.</a:t>
            </a:r>
            <a:r>
              <a:rPr lang="en-US" sz="1400" dirty="0" err="1">
                <a:solidFill>
                  <a:srgbClr val="CC99FF"/>
                </a:solidFill>
                <a:latin typeface="Amasis MT Pro Medium" panose="02040604050005020304" pitchFamily="18" charset="0"/>
              </a:rPr>
              <a:t>back</a:t>
            </a:r>
            <a:r>
              <a:rPr lang="en-US" sz="1400" dirty="0">
                <a:solidFill>
                  <a:schemeClr val="bg1"/>
                </a:solidFill>
                <a:latin typeface="Amasis MT Pro Medium" panose="02040604050005020304" pitchFamily="18" charset="0"/>
              </a:rPr>
              <a:t>()], path[</a:t>
            </a:r>
            <a:r>
              <a:rPr lang="en-US" sz="1400" dirty="0">
                <a:solidFill>
                  <a:schemeClr val="accent5"/>
                </a:solidFill>
                <a:latin typeface="Amasis MT Pro Medium" panose="02040604050005020304" pitchFamily="18" charset="0"/>
              </a:rPr>
              <a:t>0</a:t>
            </a:r>
            <a:r>
              <a:rPr lang="en-US" sz="1400" dirty="0">
                <a:solidFill>
                  <a:schemeClr val="bg1"/>
                </a:solidFill>
                <a:latin typeface="Amasis MT Pro Medium" panose="02040604050005020304" pitchFamily="18" charset="0"/>
              </a:rPr>
              <a:t>]);</a:t>
            </a:r>
          </a:p>
          <a:p>
            <a:endParaRPr lang="en-US" sz="1400" dirty="0">
              <a:solidFill>
                <a:schemeClr val="bg1"/>
              </a:solidFill>
              <a:latin typeface="Amasis MT Pro Medium" panose="02040604050005020304" pitchFamily="18" charset="0"/>
            </a:endParaRPr>
          </a:p>
          <a:p>
            <a:r>
              <a:rPr lang="en-US" sz="1400" dirty="0">
                <a:solidFill>
                  <a:schemeClr val="bg1"/>
                </a:solidFill>
                <a:latin typeface="Amasis MT Pro Medium" panose="02040604050005020304" pitchFamily="18" charset="0"/>
              </a:rPr>
              <a:t>	</a:t>
            </a:r>
            <a:r>
              <a:rPr lang="en-US" sz="1400" dirty="0">
                <a:solidFill>
                  <a:schemeClr val="accent2"/>
                </a:solidFill>
                <a:latin typeface="Amasis MT Pro Medium" panose="02040604050005020304" pitchFamily="18" charset="0"/>
              </a:rPr>
              <a:t>return</a:t>
            </a:r>
            <a:r>
              <a:rPr lang="en-US" sz="1400" dirty="0">
                <a:solidFill>
                  <a:schemeClr val="bg1"/>
                </a:solidFill>
                <a:latin typeface="Amasis MT Pro Medium" panose="02040604050005020304" pitchFamily="18" charset="0"/>
              </a:rPr>
              <a:t> </a:t>
            </a:r>
            <a:r>
              <a:rPr lang="en-US" sz="1400" dirty="0" err="1">
                <a:solidFill>
                  <a:schemeClr val="bg1"/>
                </a:solidFill>
                <a:latin typeface="Amasis MT Pro Medium" panose="02040604050005020304" pitchFamily="18" charset="0"/>
              </a:rPr>
              <a:t>ans</a:t>
            </a:r>
            <a:r>
              <a:rPr lang="en-US" sz="1400" dirty="0">
                <a:solidFill>
                  <a:schemeClr val="bg1"/>
                </a:solidFill>
                <a:latin typeface="Amasis MT Pro Medium" panose="02040604050005020304" pitchFamily="18" charset="0"/>
              </a:rPr>
              <a:t>;</a:t>
            </a:r>
          </a:p>
          <a:p>
            <a:r>
              <a:rPr lang="en-US" sz="1400" dirty="0">
                <a:solidFill>
                  <a:schemeClr val="bg1"/>
                </a:solidFill>
                <a:latin typeface="Amasis MT Pro Medium" panose="02040604050005020304" pitchFamily="18" charset="0"/>
              </a:rPr>
              <a:t>}</a:t>
            </a:r>
          </a:p>
        </p:txBody>
      </p:sp>
    </p:spTree>
    <p:extLst>
      <p:ext uri="{BB962C8B-B14F-4D97-AF65-F5344CB8AC3E}">
        <p14:creationId xmlns:p14="http://schemas.microsoft.com/office/powerpoint/2010/main" val="38308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2833</Words>
  <Application>Microsoft Office PowerPoint</Application>
  <PresentationFormat>Ecrã Panorâmico</PresentationFormat>
  <Paragraphs>396</Paragraphs>
  <Slides>20</Slides>
  <Notes>0</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20</vt:i4>
      </vt:variant>
    </vt:vector>
  </HeadingPairs>
  <TitlesOfParts>
    <vt:vector size="28" baseType="lpstr">
      <vt:lpstr>Amasis MT Pro Black</vt:lpstr>
      <vt:lpstr>Amasis MT Pro Light</vt:lpstr>
      <vt:lpstr>Amasis MT Pro Medium</vt:lpstr>
      <vt:lpstr>Arial</vt:lpstr>
      <vt:lpstr>Calibri</vt:lpstr>
      <vt:lpstr>Calibri Light</vt:lpstr>
      <vt:lpstr>Cambria Math</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Landolt</dc:creator>
  <cp:lastModifiedBy>Pedro Landolt</cp:lastModifiedBy>
  <cp:revision>12</cp:revision>
  <dcterms:created xsi:type="dcterms:W3CDTF">2023-05-31T15:40:07Z</dcterms:created>
  <dcterms:modified xsi:type="dcterms:W3CDTF">2023-06-04T23:44:57Z</dcterms:modified>
</cp:coreProperties>
</file>